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87" r:id="rId2"/>
    <p:sldId id="288" r:id="rId3"/>
    <p:sldId id="277" r:id="rId4"/>
    <p:sldId id="294" r:id="rId5"/>
    <p:sldId id="295" r:id="rId6"/>
    <p:sldId id="296" r:id="rId7"/>
    <p:sldId id="297" r:id="rId8"/>
    <p:sldId id="298" r:id="rId9"/>
    <p:sldId id="257" r:id="rId10"/>
    <p:sldId id="303" r:id="rId11"/>
    <p:sldId id="299" r:id="rId12"/>
    <p:sldId id="304" r:id="rId13"/>
    <p:sldId id="289" r:id="rId14"/>
    <p:sldId id="300" r:id="rId15"/>
    <p:sldId id="302" r:id="rId16"/>
    <p:sldId id="305" r:id="rId17"/>
    <p:sldId id="258" r:id="rId18"/>
    <p:sldId id="263" r:id="rId19"/>
    <p:sldId id="314" r:id="rId20"/>
    <p:sldId id="278" r:id="rId21"/>
    <p:sldId id="315" r:id="rId22"/>
    <p:sldId id="264" r:id="rId23"/>
    <p:sldId id="316" r:id="rId24"/>
    <p:sldId id="265" r:id="rId25"/>
    <p:sldId id="318" r:id="rId26"/>
    <p:sldId id="275" r:id="rId27"/>
    <p:sldId id="319" r:id="rId28"/>
    <p:sldId id="259" r:id="rId29"/>
    <p:sldId id="266" r:id="rId30"/>
    <p:sldId id="311" r:id="rId31"/>
    <p:sldId id="312" r:id="rId32"/>
    <p:sldId id="313" r:id="rId33"/>
    <p:sldId id="317" r:id="rId34"/>
    <p:sldId id="272" r:id="rId35"/>
    <p:sldId id="273" r:id="rId36"/>
    <p:sldId id="276" r:id="rId37"/>
    <p:sldId id="321" r:id="rId38"/>
    <p:sldId id="320" r:id="rId39"/>
    <p:sldId id="323" r:id="rId40"/>
    <p:sldId id="324" r:id="rId41"/>
    <p:sldId id="322" r:id="rId42"/>
    <p:sldId id="279" r:id="rId43"/>
    <p:sldId id="307" r:id="rId44"/>
    <p:sldId id="308" r:id="rId45"/>
    <p:sldId id="309" r:id="rId46"/>
    <p:sldId id="30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51"/>
    <p:restoredTop sz="86275"/>
  </p:normalViewPr>
  <p:slideViewPr>
    <p:cSldViewPr snapToGrid="0" snapToObjects="1">
      <p:cViewPr varScale="1">
        <p:scale>
          <a:sx n="105" d="100"/>
          <a:sy n="105" d="100"/>
        </p:scale>
        <p:origin x="16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BB53A-E289-F54B-B8BA-4304BA71A38D}" type="datetimeFigureOut">
              <a:rPr lang="en-US" smtClean="0"/>
              <a:t>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44585-1046-994B-9A3A-9C3D5652557E}" type="slidenum">
              <a:rPr lang="en-US" smtClean="0"/>
              <a:t>‹#›</a:t>
            </a:fld>
            <a:endParaRPr lang="en-US"/>
          </a:p>
        </p:txBody>
      </p:sp>
    </p:spTree>
    <p:extLst>
      <p:ext uri="{BB962C8B-B14F-4D97-AF65-F5344CB8AC3E}">
        <p14:creationId xmlns:p14="http://schemas.microsoft.com/office/powerpoint/2010/main" val="187980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C848E-E738-7246-896F-5A395F002169}" type="slidenum">
              <a:rPr lang="en-US" smtClean="0"/>
              <a:t>1</a:t>
            </a:fld>
            <a:endParaRPr lang="en-US"/>
          </a:p>
        </p:txBody>
      </p:sp>
    </p:spTree>
    <p:extLst>
      <p:ext uri="{BB962C8B-B14F-4D97-AF65-F5344CB8AC3E}">
        <p14:creationId xmlns:p14="http://schemas.microsoft.com/office/powerpoint/2010/main" val="107944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13</a:t>
            </a:fld>
            <a:endParaRPr lang="en-US"/>
          </a:p>
        </p:txBody>
      </p:sp>
    </p:spTree>
    <p:extLst>
      <p:ext uri="{BB962C8B-B14F-4D97-AF65-F5344CB8AC3E}">
        <p14:creationId xmlns:p14="http://schemas.microsoft.com/office/powerpoint/2010/main" val="353276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24</a:t>
            </a:fld>
            <a:endParaRPr lang="en-US"/>
          </a:p>
        </p:txBody>
      </p:sp>
    </p:spTree>
    <p:extLst>
      <p:ext uri="{BB962C8B-B14F-4D97-AF65-F5344CB8AC3E}">
        <p14:creationId xmlns:p14="http://schemas.microsoft.com/office/powerpoint/2010/main" val="3813005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is a declaration of</a:t>
            </a:r>
          </a:p>
          <a:p>
            <a:r>
              <a:rPr lang="en-US" dirty="0"/>
              <a:t>Purpose: the originator’s intended application of the data Use Constraints: inappropriate applications of the data Completeness: features or geographies excluded from the data </a:t>
            </a:r>
          </a:p>
          <a:p>
            <a:r>
              <a:rPr lang="en-US" dirty="0"/>
              <a:t>Distribution </a:t>
            </a:r>
            <a:r>
              <a:rPr lang="en-US" dirty="0" err="1"/>
              <a:t>Liabilityexplicit</a:t>
            </a:r>
            <a:r>
              <a:rPr lang="en-US" dirty="0"/>
              <a:t> liability of the data producer and assumed liability of the consumer</a:t>
            </a:r>
          </a:p>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26</a:t>
            </a:fld>
            <a:endParaRPr lang="en-US"/>
          </a:p>
        </p:txBody>
      </p:sp>
    </p:spTree>
    <p:extLst>
      <p:ext uri="{BB962C8B-B14F-4D97-AF65-F5344CB8AC3E}">
        <p14:creationId xmlns:p14="http://schemas.microsoft.com/office/powerpoint/2010/main" val="2096312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&amp; other Data Creators? </a:t>
            </a:r>
          </a:p>
          <a:p>
            <a:endParaRPr lang="en-US" dirty="0"/>
          </a:p>
          <a:p>
            <a:r>
              <a:rPr lang="en-US" dirty="0"/>
              <a:t>Avoid data duplication </a:t>
            </a:r>
          </a:p>
          <a:p>
            <a:r>
              <a:rPr lang="en-US" dirty="0"/>
              <a:t>Share reliable information </a:t>
            </a:r>
          </a:p>
          <a:p>
            <a:r>
              <a:rPr lang="en-US" dirty="0"/>
              <a:t>Publicize efforts &amp; promote the work of a scientist </a:t>
            </a:r>
          </a:p>
          <a:p>
            <a:r>
              <a:rPr lang="en-US" dirty="0"/>
              <a:t>Efficiency: saves time and resources</a:t>
            </a:r>
          </a:p>
          <a:p>
            <a:endParaRPr lang="en-US" dirty="0"/>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29</a:t>
            </a:fld>
            <a:endParaRPr lang="en-US"/>
          </a:p>
        </p:txBody>
      </p:sp>
    </p:spTree>
    <p:extLst>
      <p:ext uri="{BB962C8B-B14F-4D97-AF65-F5344CB8AC3E}">
        <p14:creationId xmlns:p14="http://schemas.microsoft.com/office/powerpoint/2010/main" val="374239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Concerns About Creating Metadata </a:t>
            </a:r>
          </a:p>
          <a:p>
            <a:pPr>
              <a:spcAft>
                <a:spcPts val="600"/>
              </a:spcAft>
            </a:pPr>
            <a:r>
              <a:rPr lang="en-US" dirty="0"/>
              <a:t> Concern Solution </a:t>
            </a:r>
          </a:p>
          <a:p>
            <a:pPr>
              <a:spcAft>
                <a:spcPts val="600"/>
              </a:spcAft>
            </a:pPr>
            <a:r>
              <a:rPr lang="en-US" dirty="0"/>
              <a:t>Workload required to capture accurate robust metadata </a:t>
            </a:r>
          </a:p>
          <a:p>
            <a:pPr>
              <a:spcAft>
                <a:spcPts val="600"/>
              </a:spcAft>
            </a:pPr>
            <a:endParaRPr lang="en-US" dirty="0"/>
          </a:p>
          <a:p>
            <a:pPr>
              <a:spcAft>
                <a:spcPts val="600"/>
              </a:spcAft>
            </a:pPr>
            <a:r>
              <a:rPr lang="en-US" dirty="0"/>
              <a:t>Incorporate metadata creation into data development process – distribute the effort </a:t>
            </a:r>
          </a:p>
          <a:p>
            <a:pPr>
              <a:spcAft>
                <a:spcPts val="600"/>
              </a:spcAft>
            </a:pPr>
            <a:endParaRPr lang="en-US" dirty="0"/>
          </a:p>
          <a:p>
            <a:pPr>
              <a:spcAft>
                <a:spcPts val="600"/>
              </a:spcAft>
            </a:pPr>
            <a:r>
              <a:rPr lang="en-US" dirty="0"/>
              <a:t>Time and resources to create, manage, and maintain metadata </a:t>
            </a:r>
          </a:p>
          <a:p>
            <a:pPr>
              <a:spcAft>
                <a:spcPts val="600"/>
              </a:spcAft>
            </a:pPr>
            <a:endParaRPr lang="en-US" dirty="0"/>
          </a:p>
          <a:p>
            <a:pPr>
              <a:spcAft>
                <a:spcPts val="600"/>
              </a:spcAft>
            </a:pPr>
            <a:r>
              <a:rPr lang="en-US" dirty="0"/>
              <a:t>Include in grant budget and schedule </a:t>
            </a:r>
          </a:p>
          <a:p>
            <a:pPr>
              <a:spcAft>
                <a:spcPts val="600"/>
              </a:spcAft>
            </a:pPr>
            <a:endParaRPr lang="en-US" dirty="0"/>
          </a:p>
          <a:p>
            <a:pPr>
              <a:spcAft>
                <a:spcPts val="600"/>
              </a:spcAft>
            </a:pPr>
            <a:r>
              <a:rPr lang="en-US" dirty="0"/>
              <a:t>Readability / usability of metadata Use a standardized metadata format </a:t>
            </a:r>
          </a:p>
          <a:p>
            <a:pPr>
              <a:spcAft>
                <a:spcPts val="600"/>
              </a:spcAft>
            </a:pPr>
            <a:endParaRPr lang="en-US" dirty="0"/>
          </a:p>
          <a:p>
            <a:pPr>
              <a:spcAft>
                <a:spcPts val="600"/>
              </a:spcAft>
            </a:pPr>
            <a:r>
              <a:rPr lang="en-US" dirty="0"/>
              <a:t>Discipline specific information and ontologies Use a standard ‘profile’ that supports discipline specific information</a:t>
            </a:r>
          </a:p>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35</a:t>
            </a:fld>
            <a:endParaRPr lang="en-US"/>
          </a:p>
        </p:txBody>
      </p:sp>
    </p:spTree>
    <p:extLst>
      <p:ext uri="{BB962C8B-B14F-4D97-AF65-F5344CB8AC3E}">
        <p14:creationId xmlns:p14="http://schemas.microsoft.com/office/powerpoint/2010/main" val="796820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1. Organize your information Did you write a project abstract to obtain funding for your proposal? Reuse it in your metadata! Did you use a lab notebook or other notes during the data development process that define measurements and other parameters? Do you have the contact information for colleagues you worked with? What about citations for other data sources you used in your project? 2. Write your metadata using a metadata tool 3. Review for accuracy and completeness 4. Have someone else read your record 5. Revise the record, based on comments from your reviewer 6. Review once more before you publish</a:t>
            </a:r>
          </a:p>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36</a:t>
            </a:fld>
            <a:endParaRPr lang="en-US"/>
          </a:p>
        </p:txBody>
      </p:sp>
    </p:spTree>
    <p:extLst>
      <p:ext uri="{BB962C8B-B14F-4D97-AF65-F5344CB8AC3E}">
        <p14:creationId xmlns:p14="http://schemas.microsoft.com/office/powerpoint/2010/main" val="2103054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is a declaration of</a:t>
            </a:r>
          </a:p>
          <a:p>
            <a:r>
              <a:rPr lang="en-US" dirty="0"/>
              <a:t>Purpose: the originator’s intended application of the data Use Constraints: inappropriate applications of the data Completeness: features or geographies excluded from the data </a:t>
            </a:r>
          </a:p>
          <a:p>
            <a:r>
              <a:rPr lang="en-US" dirty="0"/>
              <a:t>Distribution </a:t>
            </a:r>
            <a:r>
              <a:rPr lang="en-US" dirty="0" err="1"/>
              <a:t>Liabilityexplicit</a:t>
            </a:r>
            <a:r>
              <a:rPr lang="en-US" dirty="0"/>
              <a:t> liability of the data producer and assumed liability of the consumer</a:t>
            </a:r>
          </a:p>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38</a:t>
            </a:fld>
            <a:endParaRPr lang="en-US"/>
          </a:p>
        </p:txBody>
      </p:sp>
    </p:spTree>
    <p:extLst>
      <p:ext uri="{BB962C8B-B14F-4D97-AF65-F5344CB8AC3E}">
        <p14:creationId xmlns:p14="http://schemas.microsoft.com/office/powerpoint/2010/main" val="189172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C848E-E738-7246-896F-5A395F002169}" type="slidenum">
              <a:rPr lang="en-US" smtClean="0"/>
              <a:t>39</a:t>
            </a:fld>
            <a:endParaRPr lang="en-US"/>
          </a:p>
        </p:txBody>
      </p:sp>
    </p:spTree>
    <p:extLst>
      <p:ext uri="{BB962C8B-B14F-4D97-AF65-F5344CB8AC3E}">
        <p14:creationId xmlns:p14="http://schemas.microsoft.com/office/powerpoint/2010/main" val="2305547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C848E-E738-7246-896F-5A395F002169}" type="slidenum">
              <a:rPr lang="en-US" smtClean="0"/>
              <a:t>2</a:t>
            </a:fld>
            <a:endParaRPr lang="en-US"/>
          </a:p>
        </p:txBody>
      </p:sp>
    </p:spTree>
    <p:extLst>
      <p:ext uri="{BB962C8B-B14F-4D97-AF65-F5344CB8AC3E}">
        <p14:creationId xmlns:p14="http://schemas.microsoft.com/office/powerpoint/2010/main" val="4227510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3</a:t>
            </a:fld>
            <a:endParaRPr lang="en-US"/>
          </a:p>
        </p:txBody>
      </p:sp>
    </p:spTree>
    <p:extLst>
      <p:ext uri="{BB962C8B-B14F-4D97-AF65-F5344CB8AC3E}">
        <p14:creationId xmlns:p14="http://schemas.microsoft.com/office/powerpoint/2010/main" val="3252495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4</a:t>
            </a:fld>
            <a:endParaRPr lang="en-US"/>
          </a:p>
        </p:txBody>
      </p:sp>
    </p:spTree>
    <p:extLst>
      <p:ext uri="{BB962C8B-B14F-4D97-AF65-F5344CB8AC3E}">
        <p14:creationId xmlns:p14="http://schemas.microsoft.com/office/powerpoint/2010/main" val="198725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5</a:t>
            </a:fld>
            <a:endParaRPr lang="en-US"/>
          </a:p>
        </p:txBody>
      </p:sp>
    </p:spTree>
    <p:extLst>
      <p:ext uri="{BB962C8B-B14F-4D97-AF65-F5344CB8AC3E}">
        <p14:creationId xmlns:p14="http://schemas.microsoft.com/office/powerpoint/2010/main" val="313960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6</a:t>
            </a:fld>
            <a:endParaRPr lang="en-US"/>
          </a:p>
        </p:txBody>
      </p:sp>
    </p:spTree>
    <p:extLst>
      <p:ext uri="{BB962C8B-B14F-4D97-AF65-F5344CB8AC3E}">
        <p14:creationId xmlns:p14="http://schemas.microsoft.com/office/powerpoint/2010/main" val="3620485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44585-1046-994B-9A3A-9C3D5652557E}" type="slidenum">
              <a:rPr lang="en-US" smtClean="0"/>
              <a:t>7</a:t>
            </a:fld>
            <a:endParaRPr lang="en-US"/>
          </a:p>
        </p:txBody>
      </p:sp>
    </p:spTree>
    <p:extLst>
      <p:ext uri="{BB962C8B-B14F-4D97-AF65-F5344CB8AC3E}">
        <p14:creationId xmlns:p14="http://schemas.microsoft.com/office/powerpoint/2010/main" val="4208762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3344585-1046-994B-9A3A-9C3D5652557E}" type="slidenum">
              <a:rPr lang="en-US" smtClean="0"/>
              <a:t>9</a:t>
            </a:fld>
            <a:endParaRPr lang="en-US"/>
          </a:p>
        </p:txBody>
      </p:sp>
    </p:spTree>
    <p:extLst>
      <p:ext uri="{BB962C8B-B14F-4D97-AF65-F5344CB8AC3E}">
        <p14:creationId xmlns:p14="http://schemas.microsoft.com/office/powerpoint/2010/main" val="945807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3344585-1046-994B-9A3A-9C3D5652557E}" type="slidenum">
              <a:rPr lang="en-US" smtClean="0"/>
              <a:t>11</a:t>
            </a:fld>
            <a:endParaRPr lang="en-US"/>
          </a:p>
        </p:txBody>
      </p:sp>
    </p:spTree>
    <p:extLst>
      <p:ext uri="{BB962C8B-B14F-4D97-AF65-F5344CB8AC3E}">
        <p14:creationId xmlns:p14="http://schemas.microsoft.com/office/powerpoint/2010/main" val="251592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5481-FE15-024C-8261-1E4721CF52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D5AF48-1FC0-4647-9CFF-A542372D4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4061EB-04AF-0C4F-AC68-EEEE7A67FC64}"/>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5" name="Footer Placeholder 4">
            <a:extLst>
              <a:ext uri="{FF2B5EF4-FFF2-40B4-BE49-F238E27FC236}">
                <a16:creationId xmlns:a16="http://schemas.microsoft.com/office/drawing/2014/main" id="{88C82B99-2C2D-9543-8275-D84632074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9D6BC-4F22-DA42-9B65-3883F9AA87FB}"/>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994678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C4BD-7720-EF40-A47F-49904216C6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B49445-82EC-8247-8105-4AB203A003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206EE-147B-BC47-A5CA-36183E975BB0}"/>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5" name="Footer Placeholder 4">
            <a:extLst>
              <a:ext uri="{FF2B5EF4-FFF2-40B4-BE49-F238E27FC236}">
                <a16:creationId xmlns:a16="http://schemas.microsoft.com/office/drawing/2014/main" id="{4D2D449E-5EFC-FA45-B9DC-2238F8FAE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E73C1-09D0-BB4E-B705-3BF2045AF779}"/>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3831446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68A73A-D47A-B64D-A8E0-48B331B817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94760F-CF19-3346-A6FA-E1160F43C1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0BCF7-3650-B042-BAE1-3A7F82D8EB4B}"/>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5" name="Footer Placeholder 4">
            <a:extLst>
              <a:ext uri="{FF2B5EF4-FFF2-40B4-BE49-F238E27FC236}">
                <a16:creationId xmlns:a16="http://schemas.microsoft.com/office/drawing/2014/main" id="{0EBC4619-03AF-F54F-B3FC-48E391D5C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4F931-B821-2041-A68B-2341255B12C2}"/>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200686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4B98-C786-FB45-BA30-D257290CDE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EC7BA3-F7B1-1B4D-A48F-5BADCEE8AA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D55BE-B92C-214C-98AD-8A6EDD170D60}"/>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5" name="Footer Placeholder 4">
            <a:extLst>
              <a:ext uri="{FF2B5EF4-FFF2-40B4-BE49-F238E27FC236}">
                <a16:creationId xmlns:a16="http://schemas.microsoft.com/office/drawing/2014/main" id="{4BD7F686-3C80-7947-A32F-154D171C3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1A588-7E1B-C148-ADB7-C934B771F675}"/>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309232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4732-6BC8-D848-A891-141D73AC06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ECF8CC-56C6-524D-8773-7393248CDF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35037C-42FE-A945-A04B-A90E8712AC62}"/>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5" name="Footer Placeholder 4">
            <a:extLst>
              <a:ext uri="{FF2B5EF4-FFF2-40B4-BE49-F238E27FC236}">
                <a16:creationId xmlns:a16="http://schemas.microsoft.com/office/drawing/2014/main" id="{CF375721-081D-5F40-A739-2C715DC69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45FE2-82D2-FB42-AACB-F475DC834CEA}"/>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3320014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CFA4-E707-4B4C-BFC5-CA4BB3803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65BD9C-AA9E-9A46-8844-50FC5C0E7CC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8EC801-1ECF-024B-A932-3C0F792F97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336106-93DC-0647-8F4D-88D405B73A80}"/>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6" name="Footer Placeholder 5">
            <a:extLst>
              <a:ext uri="{FF2B5EF4-FFF2-40B4-BE49-F238E27FC236}">
                <a16:creationId xmlns:a16="http://schemas.microsoft.com/office/drawing/2014/main" id="{FC001E3F-C669-9648-BE31-2C1BBD905C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71462-B71F-EB44-9209-F1D167402BD5}"/>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1659376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C717-BA99-4044-B486-9B10F3241B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2EF879-30C9-D54F-98B5-3AE6E80DD4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CE4629-1E10-1140-B4E4-141A8A891E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16FF31-B44A-AA42-AA5B-56BC71502D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07B772-C945-2947-A318-BD3E12647B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8A6555-240D-774C-8F2C-25B10192E283}"/>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8" name="Footer Placeholder 7">
            <a:extLst>
              <a:ext uri="{FF2B5EF4-FFF2-40B4-BE49-F238E27FC236}">
                <a16:creationId xmlns:a16="http://schemas.microsoft.com/office/drawing/2014/main" id="{83863D73-5A07-6D4B-B4A5-B8BC2D13E4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D20E1E-D7F1-CC4D-8E92-8C66B23791A1}"/>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17251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ABC52-2914-E84B-BF92-A0BD315962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9D5FDC-1E17-BA43-8E9E-9CBDCB052425}"/>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4" name="Footer Placeholder 3">
            <a:extLst>
              <a:ext uri="{FF2B5EF4-FFF2-40B4-BE49-F238E27FC236}">
                <a16:creationId xmlns:a16="http://schemas.microsoft.com/office/drawing/2014/main" id="{EF169D19-B4BE-E741-BDC1-3A65FCC7EC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889A2-DD72-194C-BAF8-CCF835162768}"/>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1615814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DE0684-5D56-FA49-B568-FC9BA846BC42}"/>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3" name="Footer Placeholder 2">
            <a:extLst>
              <a:ext uri="{FF2B5EF4-FFF2-40B4-BE49-F238E27FC236}">
                <a16:creationId xmlns:a16="http://schemas.microsoft.com/office/drawing/2014/main" id="{1EFA79C7-830C-FB47-B2B4-76CC79FE39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14C8BB-7137-5648-851D-63E5962EB3E6}"/>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3571274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9DDD-D532-4A43-8617-4B4273B1D2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B2C5CF-F872-2F46-9AEC-290BB6E6A2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92E18B-8665-7C48-8471-9BAB22E0B1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714156-1D71-E141-A13E-4A4FE8DF4846}"/>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6" name="Footer Placeholder 5">
            <a:extLst>
              <a:ext uri="{FF2B5EF4-FFF2-40B4-BE49-F238E27FC236}">
                <a16:creationId xmlns:a16="http://schemas.microsoft.com/office/drawing/2014/main" id="{7B0D3527-C7AA-0548-A780-9B58ED160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324C38-54C0-C647-BE9C-11147EA1067C}"/>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2276234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4C18-F18E-B240-A6C2-474F909DB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B74F55-342E-8D4E-AA6C-6E5B50BE66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26666F-3AA7-B049-8140-63309622D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033E32-6E2D-5C46-ABB6-FD04CDA4B1B6}"/>
              </a:ext>
            </a:extLst>
          </p:cNvPr>
          <p:cNvSpPr>
            <a:spLocks noGrp="1"/>
          </p:cNvSpPr>
          <p:nvPr>
            <p:ph type="dt" sz="half" idx="10"/>
          </p:nvPr>
        </p:nvSpPr>
        <p:spPr/>
        <p:txBody>
          <a:bodyPr/>
          <a:lstStyle/>
          <a:p>
            <a:fld id="{030A67AE-90C8-8E4B-A1D1-E3E25D994D68}" type="datetimeFigureOut">
              <a:rPr lang="en-US" smtClean="0"/>
              <a:t>2/21/22</a:t>
            </a:fld>
            <a:endParaRPr lang="en-US"/>
          </a:p>
        </p:txBody>
      </p:sp>
      <p:sp>
        <p:nvSpPr>
          <p:cNvPr id="6" name="Footer Placeholder 5">
            <a:extLst>
              <a:ext uri="{FF2B5EF4-FFF2-40B4-BE49-F238E27FC236}">
                <a16:creationId xmlns:a16="http://schemas.microsoft.com/office/drawing/2014/main" id="{6CA3B29A-BC7F-FC4A-BE9F-AB4B639EE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6DA4D-1B8C-3942-B7A1-72BD42533BCC}"/>
              </a:ext>
            </a:extLst>
          </p:cNvPr>
          <p:cNvSpPr>
            <a:spLocks noGrp="1"/>
          </p:cNvSpPr>
          <p:nvPr>
            <p:ph type="sldNum" sz="quarter" idx="12"/>
          </p:nvPr>
        </p:nvSpPr>
        <p:spPr/>
        <p:txBody>
          <a:bodyPr/>
          <a:lstStyle/>
          <a:p>
            <a:fld id="{695D524F-74A1-AF4B-9F13-9D31733BB494}" type="slidenum">
              <a:rPr lang="en-US" smtClean="0"/>
              <a:t>‹#›</a:t>
            </a:fld>
            <a:endParaRPr lang="en-US"/>
          </a:p>
        </p:txBody>
      </p:sp>
    </p:spTree>
    <p:extLst>
      <p:ext uri="{BB962C8B-B14F-4D97-AF65-F5344CB8AC3E}">
        <p14:creationId xmlns:p14="http://schemas.microsoft.com/office/powerpoint/2010/main" val="3211803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50263E-7511-7C4F-A2F3-BEF285CAB8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D06894-400E-4D4B-A3E0-8A9EEBC09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3F7EF-7FF1-3148-B375-B97E54817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A67AE-90C8-8E4B-A1D1-E3E25D994D68}" type="datetimeFigureOut">
              <a:rPr lang="en-US" smtClean="0"/>
              <a:t>2/21/22</a:t>
            </a:fld>
            <a:endParaRPr lang="en-US"/>
          </a:p>
        </p:txBody>
      </p:sp>
      <p:sp>
        <p:nvSpPr>
          <p:cNvPr id="5" name="Footer Placeholder 4">
            <a:extLst>
              <a:ext uri="{FF2B5EF4-FFF2-40B4-BE49-F238E27FC236}">
                <a16:creationId xmlns:a16="http://schemas.microsoft.com/office/drawing/2014/main" id="{4828BB2D-A289-064C-8275-36BD0021CC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8E675B-9226-7447-B1DD-F9B6B9E461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D524F-74A1-AF4B-9F13-9D31733BB494}" type="slidenum">
              <a:rPr lang="en-US" smtClean="0"/>
              <a:t>‹#›</a:t>
            </a:fld>
            <a:endParaRPr lang="en-US"/>
          </a:p>
        </p:txBody>
      </p:sp>
    </p:spTree>
    <p:extLst>
      <p:ext uri="{BB962C8B-B14F-4D97-AF65-F5344CB8AC3E}">
        <p14:creationId xmlns:p14="http://schemas.microsoft.com/office/powerpoint/2010/main" val="1912603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7.svg"/><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ataedo.com/kb/data-glossary/what-is-metadata"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48.svg"/><Relationship Id="rId17" Type="http://schemas.openxmlformats.org/officeDocument/2006/relationships/hyperlink" Target="https://dataoneorg.github.io/Education/lessons/07_metadata/index" TargetMode="External"/><Relationship Id="rId2" Type="http://schemas.openxmlformats.org/officeDocument/2006/relationships/notesSlide" Target="../notesSlides/notesSlide17.xml"/><Relationship Id="rId16"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image" Target="../media/image3.svg"/><Relationship Id="rId11" Type="http://schemas.openxmlformats.org/officeDocument/2006/relationships/image" Target="../media/image47.png"/><Relationship Id="rId5" Type="http://schemas.openxmlformats.org/officeDocument/2006/relationships/image" Target="../media/image2.png"/><Relationship Id="rId15" Type="http://schemas.openxmlformats.org/officeDocument/2006/relationships/image" Target="../media/image51.png"/><Relationship Id="rId10" Type="http://schemas.openxmlformats.org/officeDocument/2006/relationships/image" Target="../media/image7.sv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50.sv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10" Type="http://schemas.microsoft.com/office/2007/relationships/hdphoto" Target="../media/hdphoto4.wdp"/><Relationship Id="rId4" Type="http://schemas.openxmlformats.org/officeDocument/2006/relationships/image" Target="../media/image12.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5.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AEE423-47A2-5A40-8EDE-A13F4D5A2FD3}"/>
              </a:ext>
            </a:extLst>
          </p:cNvPr>
          <p:cNvSpPr txBox="1"/>
          <p:nvPr/>
        </p:nvSpPr>
        <p:spPr>
          <a:xfrm>
            <a:off x="221226" y="195434"/>
            <a:ext cx="11341509" cy="1292662"/>
          </a:xfrm>
          <a:prstGeom prst="rect">
            <a:avLst/>
          </a:prstGeom>
          <a:noFill/>
        </p:spPr>
        <p:txBody>
          <a:bodyPr wrap="square" rtlCol="0">
            <a:spAutoFit/>
          </a:bodyPr>
          <a:lstStyle/>
          <a:p>
            <a:r>
              <a:rPr lang="en-US" sz="3000" dirty="0">
                <a:solidFill>
                  <a:srgbClr val="011893"/>
                </a:solidFill>
                <a:latin typeface="Courier" pitchFamily="2" charset="0"/>
              </a:rPr>
              <a:t>LAS 6292: Data Collection &amp; Management</a:t>
            </a:r>
          </a:p>
          <a:p>
            <a:r>
              <a:rPr lang="en-US" sz="2400" dirty="0">
                <a:latin typeface="Courier" pitchFamily="2" charset="0"/>
              </a:rPr>
              <a:t>Emilio M. Bruna</a:t>
            </a:r>
          </a:p>
          <a:p>
            <a:r>
              <a:rPr lang="en-US" sz="2400" dirty="0">
                <a:latin typeface="Courier" pitchFamily="2" charset="0"/>
              </a:rPr>
              <a:t>University of Florida</a:t>
            </a:r>
          </a:p>
        </p:txBody>
      </p:sp>
      <p:sp>
        <p:nvSpPr>
          <p:cNvPr id="5" name="TextBox 4">
            <a:extLst>
              <a:ext uri="{FF2B5EF4-FFF2-40B4-BE49-F238E27FC236}">
                <a16:creationId xmlns:a16="http://schemas.microsoft.com/office/drawing/2014/main" id="{6347EFD1-6589-5346-9D20-5A36DD2745FA}"/>
              </a:ext>
            </a:extLst>
          </p:cNvPr>
          <p:cNvSpPr txBox="1"/>
          <p:nvPr/>
        </p:nvSpPr>
        <p:spPr>
          <a:xfrm>
            <a:off x="2915874" y="2989062"/>
            <a:ext cx="5668297" cy="1015663"/>
          </a:xfrm>
          <a:prstGeom prst="rect">
            <a:avLst/>
          </a:prstGeom>
          <a:noFill/>
        </p:spPr>
        <p:txBody>
          <a:bodyPr wrap="square" rtlCol="0">
            <a:spAutoFit/>
          </a:bodyPr>
          <a:lstStyle/>
          <a:p>
            <a:r>
              <a:rPr lang="en-US" sz="6000" dirty="0">
                <a:solidFill>
                  <a:srgbClr val="011893"/>
                </a:solidFill>
                <a:latin typeface="Courier" pitchFamily="2" charset="0"/>
              </a:rPr>
              <a:t>Metadata</a:t>
            </a:r>
          </a:p>
        </p:txBody>
      </p:sp>
      <p:pic>
        <p:nvPicPr>
          <p:cNvPr id="17" name="Picture 16" descr="A close up of a dog&#10;&#10;Description automatically generated">
            <a:extLst>
              <a:ext uri="{FF2B5EF4-FFF2-40B4-BE49-F238E27FC236}">
                <a16:creationId xmlns:a16="http://schemas.microsoft.com/office/drawing/2014/main" id="{DE915453-C7DF-A64E-9C60-FF6B3A1DECD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21" b="97644" l="9987" r="89881">
                        <a14:foregroundMark x1="19378" y1="90551" x2="36772" y2="99702"/>
                        <a14:foregroundMark x1="36772" y1="99702" x2="99802" y2="99554"/>
                        <a14:foregroundMark x1="99802" y1="99554" x2="99802" y2="85913"/>
                        <a14:foregroundMark x1="99802" y1="85913" x2="87269" y2="75496"/>
                        <a14:foregroundMark x1="87269" y1="75496" x2="62632" y2="83581"/>
                        <a14:foregroundMark x1="62632" y1="83581" x2="40112" y2="83581"/>
                        <a14:foregroundMark x1="40112" y1="83581" x2="19378" y2="90154"/>
                        <a14:foregroundMark x1="18816" y1="90154" x2="33664" y2="98810"/>
                        <a14:foregroundMark x1="33664" y1="98810" x2="76157" y2="99702"/>
                        <a14:foregroundMark x1="76157" y1="99702" x2="95007" y2="99306"/>
                        <a14:foregroundMark x1="95007" y1="99306" x2="98677" y2="85813"/>
                        <a14:foregroundMark x1="98677" y1="85813" x2="26124" y2="88492"/>
                        <a14:foregroundMark x1="26124" y1="88492" x2="19378" y2="90551"/>
                        <a14:foregroundMark x1="16601" y1="91394" x2="16601" y2="91394"/>
                        <a14:foregroundMark x1="42659" y1="94296" x2="63194" y2="93477"/>
                        <a14:foregroundMark x1="63194" y1="93477" x2="63194" y2="93477"/>
                        <a14:foregroundMark x1="69279" y1="92212" x2="21594" y2="95957"/>
                        <a14:foregroundMark x1="21594" y1="95957" x2="21594" y2="95957"/>
                        <a14:foregroundMark x1="26587" y1="95139" x2="55423" y2="97644"/>
                      </a14:backgroundRemoval>
                    </a14:imgEffect>
                  </a14:imgLayer>
                </a14:imgProps>
              </a:ext>
            </a:extLst>
          </a:blip>
          <a:stretch>
            <a:fillRect/>
          </a:stretch>
        </p:blipFill>
        <p:spPr>
          <a:xfrm>
            <a:off x="7772400" y="439494"/>
            <a:ext cx="4835311" cy="6447082"/>
          </a:xfrm>
          <a:prstGeom prst="rect">
            <a:avLst/>
          </a:prstGeom>
        </p:spPr>
      </p:pic>
    </p:spTree>
    <p:extLst>
      <p:ext uri="{BB962C8B-B14F-4D97-AF65-F5344CB8AC3E}">
        <p14:creationId xmlns:p14="http://schemas.microsoft.com/office/powerpoint/2010/main" val="719501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926CC5-FD10-7F45-B490-3064EA45DD84}"/>
              </a:ext>
            </a:extLst>
          </p:cNvPr>
          <p:cNvSpPr txBox="1"/>
          <p:nvPr/>
        </p:nvSpPr>
        <p:spPr>
          <a:xfrm>
            <a:off x="-106879" y="2691365"/>
            <a:ext cx="12298879" cy="1015663"/>
          </a:xfrm>
          <a:prstGeom prst="rect">
            <a:avLst/>
          </a:prstGeom>
          <a:noFill/>
        </p:spPr>
        <p:txBody>
          <a:bodyPr wrap="square" rtlCol="0">
            <a:spAutoFit/>
          </a:bodyPr>
          <a:lstStyle/>
          <a:p>
            <a:pPr algn="ctr"/>
            <a:r>
              <a:rPr lang="en-US" sz="6000" dirty="0">
                <a:solidFill>
                  <a:srgbClr val="002060"/>
                </a:solidFill>
                <a:latin typeface="American Typewriter" panose="02090604020004020304" pitchFamily="18" charset="77"/>
              </a:rPr>
              <a:t>Put another way…</a:t>
            </a:r>
          </a:p>
        </p:txBody>
      </p:sp>
    </p:spTree>
    <p:extLst>
      <p:ext uri="{BB962C8B-B14F-4D97-AF65-F5344CB8AC3E}">
        <p14:creationId xmlns:p14="http://schemas.microsoft.com/office/powerpoint/2010/main" val="135334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2B0DF8-E879-3B40-9FD6-0D6556240599}"/>
              </a:ext>
            </a:extLst>
          </p:cNvPr>
          <p:cNvPicPr>
            <a:picLocks noChangeAspect="1"/>
          </p:cNvPicPr>
          <p:nvPr/>
        </p:nvPicPr>
        <p:blipFill rotWithShape="1">
          <a:blip r:embed="rId3"/>
          <a:srcRect r="44042" b="69133"/>
          <a:stretch/>
        </p:blipFill>
        <p:spPr>
          <a:xfrm>
            <a:off x="2841865" y="2220510"/>
            <a:ext cx="6400437" cy="2851989"/>
          </a:xfrm>
          <a:prstGeom prst="rect">
            <a:avLst/>
          </a:prstGeom>
          <a:ln>
            <a:solidFill>
              <a:srgbClr val="000000"/>
            </a:solidFill>
          </a:ln>
        </p:spPr>
      </p:pic>
      <p:sp>
        <p:nvSpPr>
          <p:cNvPr id="14" name="TextBox 13">
            <a:extLst>
              <a:ext uri="{FF2B5EF4-FFF2-40B4-BE49-F238E27FC236}">
                <a16:creationId xmlns:a16="http://schemas.microsoft.com/office/drawing/2014/main" id="{EED9E779-CBD1-EE45-9475-50760A2DB553}"/>
              </a:ext>
            </a:extLst>
          </p:cNvPr>
          <p:cNvSpPr txBox="1"/>
          <p:nvPr/>
        </p:nvSpPr>
        <p:spPr>
          <a:xfrm>
            <a:off x="389823" y="343426"/>
            <a:ext cx="8542661" cy="461665"/>
          </a:xfrm>
          <a:prstGeom prst="rect">
            <a:avLst/>
          </a:prstGeom>
          <a:noFill/>
        </p:spPr>
        <p:txBody>
          <a:bodyPr wrap="square">
            <a:spAutoFit/>
          </a:bodyPr>
          <a:lstStyle/>
          <a:p>
            <a:r>
              <a:rPr lang="en-US" sz="2400" dirty="0">
                <a:solidFill>
                  <a:srgbClr val="002060"/>
                </a:solidFill>
                <a:latin typeface="Corbel" panose="020B0503020204020204" pitchFamily="34" charset="0"/>
              </a:rPr>
              <a:t>Imagine if someone wanted to reuse the data from our 2020 paper</a:t>
            </a:r>
          </a:p>
        </p:txBody>
      </p:sp>
      <p:sp>
        <p:nvSpPr>
          <p:cNvPr id="24" name="TextBox 23">
            <a:extLst>
              <a:ext uri="{FF2B5EF4-FFF2-40B4-BE49-F238E27FC236}">
                <a16:creationId xmlns:a16="http://schemas.microsoft.com/office/drawing/2014/main" id="{21AF6559-3FAF-A443-8AC2-3841FDE8E5E2}"/>
              </a:ext>
            </a:extLst>
          </p:cNvPr>
          <p:cNvSpPr txBox="1"/>
          <p:nvPr/>
        </p:nvSpPr>
        <p:spPr>
          <a:xfrm>
            <a:off x="2423235" y="1173305"/>
            <a:ext cx="2455459" cy="461665"/>
          </a:xfrm>
          <a:prstGeom prst="rect">
            <a:avLst/>
          </a:prstGeom>
          <a:noFill/>
        </p:spPr>
        <p:txBody>
          <a:bodyPr wrap="square">
            <a:spAutoFit/>
          </a:bodyPr>
          <a:lstStyle/>
          <a:p>
            <a:pPr algn="ctr"/>
            <a:r>
              <a:rPr lang="en-US" sz="2400" dirty="0">
                <a:solidFill>
                  <a:srgbClr val="002060"/>
                </a:solidFill>
                <a:latin typeface="Corbel" panose="020B0503020204020204" pitchFamily="34" charset="0"/>
              </a:rPr>
              <a:t>“</a:t>
            </a:r>
            <a:r>
              <a:rPr lang="en-US" sz="2400" dirty="0" err="1">
                <a:solidFill>
                  <a:srgbClr val="002060"/>
                </a:solidFill>
                <a:latin typeface="Corbel" panose="020B0503020204020204" pitchFamily="34" charset="0"/>
              </a:rPr>
              <a:t>uhhhh</a:t>
            </a:r>
            <a:r>
              <a:rPr lang="en-US" sz="2400" dirty="0">
                <a:solidFill>
                  <a:srgbClr val="002060"/>
                </a:solidFill>
                <a:latin typeface="Corbel" panose="020B0503020204020204" pitchFamily="34" charset="0"/>
              </a:rPr>
              <a:t>….</a:t>
            </a:r>
          </a:p>
        </p:txBody>
      </p:sp>
      <p:sp>
        <p:nvSpPr>
          <p:cNvPr id="27" name="TextBox 26">
            <a:extLst>
              <a:ext uri="{FF2B5EF4-FFF2-40B4-BE49-F238E27FC236}">
                <a16:creationId xmlns:a16="http://schemas.microsoft.com/office/drawing/2014/main" id="{9CE75D17-67AB-7446-9446-4090C4C8DCF7}"/>
              </a:ext>
            </a:extLst>
          </p:cNvPr>
          <p:cNvSpPr txBox="1"/>
          <p:nvPr/>
        </p:nvSpPr>
        <p:spPr>
          <a:xfrm>
            <a:off x="389823" y="706343"/>
            <a:ext cx="6192769" cy="461665"/>
          </a:xfrm>
          <a:prstGeom prst="rect">
            <a:avLst/>
          </a:prstGeom>
          <a:noFill/>
        </p:spPr>
        <p:txBody>
          <a:bodyPr wrap="square">
            <a:spAutoFit/>
          </a:bodyPr>
          <a:lstStyle/>
          <a:p>
            <a:r>
              <a:rPr lang="en-US" sz="2400" dirty="0">
                <a:solidFill>
                  <a:srgbClr val="002060"/>
                </a:solidFill>
                <a:latin typeface="Corbel" panose="020B0503020204020204" pitchFamily="34" charset="0"/>
              </a:rPr>
              <a:t>Their first question would probably be: </a:t>
            </a:r>
          </a:p>
        </p:txBody>
      </p:sp>
      <p:grpSp>
        <p:nvGrpSpPr>
          <p:cNvPr id="39" name="Group 38">
            <a:extLst>
              <a:ext uri="{FF2B5EF4-FFF2-40B4-BE49-F238E27FC236}">
                <a16:creationId xmlns:a16="http://schemas.microsoft.com/office/drawing/2014/main" id="{6BCFB470-70E4-2449-88E8-11C9C6F331FC}"/>
              </a:ext>
            </a:extLst>
          </p:cNvPr>
          <p:cNvGrpSpPr/>
          <p:nvPr/>
        </p:nvGrpSpPr>
        <p:grpSpPr>
          <a:xfrm>
            <a:off x="3483133" y="1173305"/>
            <a:ext cx="6198918" cy="928627"/>
            <a:chOff x="3483133" y="1173305"/>
            <a:chExt cx="6198918" cy="928627"/>
          </a:xfrm>
        </p:grpSpPr>
        <p:cxnSp>
          <p:nvCxnSpPr>
            <p:cNvPr id="4" name="Straight Arrow Connector 3">
              <a:extLst>
                <a:ext uri="{FF2B5EF4-FFF2-40B4-BE49-F238E27FC236}">
                  <a16:creationId xmlns:a16="http://schemas.microsoft.com/office/drawing/2014/main" id="{EC994EB4-2B0A-BD44-A2CB-7DC7B6678A48}"/>
                </a:ext>
              </a:extLst>
            </p:cNvPr>
            <p:cNvCxnSpPr>
              <a:cxnSpLocks/>
            </p:cNvCxnSpPr>
            <p:nvPr/>
          </p:nvCxnSpPr>
          <p:spPr>
            <a:xfrm>
              <a:off x="5890854" y="1634934"/>
              <a:ext cx="1751636" cy="466998"/>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DA35247-E946-1B4B-8125-3727A88CFE5E}"/>
                </a:ext>
              </a:extLst>
            </p:cNvPr>
            <p:cNvCxnSpPr>
              <a:cxnSpLocks/>
            </p:cNvCxnSpPr>
            <p:nvPr/>
          </p:nvCxnSpPr>
          <p:spPr>
            <a:xfrm>
              <a:off x="5890854" y="1634934"/>
              <a:ext cx="2801884" cy="466998"/>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804304-6133-054A-AE9A-DFA9010F00EA}"/>
                </a:ext>
              </a:extLst>
            </p:cNvPr>
            <p:cNvCxnSpPr>
              <a:cxnSpLocks/>
            </p:cNvCxnSpPr>
            <p:nvPr/>
          </p:nvCxnSpPr>
          <p:spPr>
            <a:xfrm>
              <a:off x="5890854" y="1634934"/>
              <a:ext cx="691738" cy="466998"/>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DCD7D7F-5A93-FB4F-ABFC-4CAD7F88D4D9}"/>
                </a:ext>
              </a:extLst>
            </p:cNvPr>
            <p:cNvSpPr txBox="1"/>
            <p:nvPr/>
          </p:nvSpPr>
          <p:spPr>
            <a:xfrm>
              <a:off x="3483133" y="1173305"/>
              <a:ext cx="6198918" cy="461665"/>
            </a:xfrm>
            <a:prstGeom prst="rect">
              <a:avLst/>
            </a:prstGeom>
            <a:noFill/>
          </p:spPr>
          <p:txBody>
            <a:bodyPr wrap="square">
              <a:spAutoFit/>
            </a:bodyPr>
            <a:lstStyle/>
            <a:p>
              <a:pPr algn="ctr"/>
              <a:r>
                <a:rPr lang="en-US" sz="2400" dirty="0">
                  <a:solidFill>
                    <a:srgbClr val="002060"/>
                  </a:solidFill>
                  <a:latin typeface="Corbel" panose="020B0503020204020204" pitchFamily="34" charset="0"/>
                </a:rPr>
                <a:t>what do these abbreviations mean?”</a:t>
              </a:r>
            </a:p>
          </p:txBody>
        </p:sp>
      </p:grpSp>
      <p:sp>
        <p:nvSpPr>
          <p:cNvPr id="15" name="TextBox 14">
            <a:extLst>
              <a:ext uri="{FF2B5EF4-FFF2-40B4-BE49-F238E27FC236}">
                <a16:creationId xmlns:a16="http://schemas.microsoft.com/office/drawing/2014/main" id="{B22A3EE6-233C-F542-99AB-51533933080E}"/>
              </a:ext>
            </a:extLst>
          </p:cNvPr>
          <p:cNvSpPr txBox="1"/>
          <p:nvPr/>
        </p:nvSpPr>
        <p:spPr>
          <a:xfrm>
            <a:off x="389823" y="692836"/>
            <a:ext cx="8542661" cy="461665"/>
          </a:xfrm>
          <a:prstGeom prst="rect">
            <a:avLst/>
          </a:prstGeom>
          <a:noFill/>
        </p:spPr>
        <p:txBody>
          <a:bodyPr wrap="square">
            <a:spAutoFit/>
          </a:bodyPr>
          <a:lstStyle/>
          <a:p>
            <a:r>
              <a:rPr lang="en-US" sz="2400" dirty="0">
                <a:solidFill>
                  <a:srgbClr val="002060"/>
                </a:solidFill>
                <a:latin typeface="Corbel" panose="020B0503020204020204" pitchFamily="34" charset="0"/>
              </a:rPr>
              <a:t>published in </a:t>
            </a:r>
            <a:r>
              <a:rPr lang="en-US" sz="2400" i="1" dirty="0">
                <a:solidFill>
                  <a:srgbClr val="002060"/>
                </a:solidFill>
                <a:latin typeface="Corbel" panose="020B0503020204020204" pitchFamily="34" charset="0"/>
              </a:rPr>
              <a:t>Austral Ecology</a:t>
            </a:r>
            <a:r>
              <a:rPr lang="en-US" sz="2400" dirty="0">
                <a:solidFill>
                  <a:srgbClr val="002060"/>
                </a:solidFill>
                <a:latin typeface="Corbel" panose="020B0503020204020204" pitchFamily="34" charset="0"/>
              </a:rPr>
              <a:t> and I sent them this file... </a:t>
            </a:r>
          </a:p>
        </p:txBody>
      </p:sp>
    </p:spTree>
    <p:extLst>
      <p:ext uri="{BB962C8B-B14F-4D97-AF65-F5344CB8AC3E}">
        <p14:creationId xmlns:p14="http://schemas.microsoft.com/office/powerpoint/2010/main" val="78114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250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par>
                          <p:cTn id="10" fill="hold">
                            <p:stCondLst>
                              <p:cond delay="2500"/>
                            </p:stCondLst>
                            <p:childTnLst>
                              <p:par>
                                <p:cTn id="11" presetID="9" presetClass="entr" presetSubtype="0" fill="hold" nodeType="afterEffect">
                                  <p:stCondLst>
                                    <p:cond delay="200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1000"/>
                                        <p:tgtEl>
                                          <p:spTgt spid="12"/>
                                        </p:tgtEl>
                                      </p:cBhvr>
                                    </p:animEffect>
                                  </p:childTnLst>
                                </p:cTn>
                              </p:par>
                            </p:childTnLst>
                          </p:cTn>
                        </p:par>
                        <p:par>
                          <p:cTn id="14" fill="hold">
                            <p:stCondLst>
                              <p:cond delay="5500"/>
                            </p:stCondLst>
                            <p:childTnLst>
                              <p:par>
                                <p:cTn id="15" presetID="1" presetClass="exit" presetSubtype="0" fill="hold" grpId="0" nodeType="afterEffect">
                                  <p:stCondLst>
                                    <p:cond delay="2000"/>
                                  </p:stCondLst>
                                  <p:childTnLst>
                                    <p:set>
                                      <p:cBhvr>
                                        <p:cTn id="16" dur="1" fill="hold">
                                          <p:stCondLst>
                                            <p:cond delay="0"/>
                                          </p:stCondLst>
                                        </p:cTn>
                                        <p:tgtEl>
                                          <p:spTgt spid="14">
                                            <p:txEl>
                                              <p:pRg st="0" end="0"/>
                                            </p:txEl>
                                          </p:spTgt>
                                        </p:tgtEl>
                                        <p:attrNameLst>
                                          <p:attrName>style.visibility</p:attrName>
                                        </p:attrNameLst>
                                      </p:cBhvr>
                                      <p:to>
                                        <p:strVal val="hidden"/>
                                      </p:to>
                                    </p:set>
                                  </p:childTnLst>
                                </p:cTn>
                              </p:par>
                              <p:par>
                                <p:cTn id="17" presetID="1" presetClass="exit" presetSubtype="0" fill="hold" grpId="3" nodeType="withEffect">
                                  <p:stCondLst>
                                    <p:cond delay="2000"/>
                                  </p:stCondLst>
                                  <p:childTnLst>
                                    <p:set>
                                      <p:cBhvr>
                                        <p:cTn id="18" dur="1" fill="hold">
                                          <p:stCondLst>
                                            <p:cond delay="0"/>
                                          </p:stCondLst>
                                        </p:cTn>
                                        <p:tgtEl>
                                          <p:spTgt spid="15">
                                            <p:txEl>
                                              <p:pRg st="0" end="0"/>
                                            </p:txEl>
                                          </p:spTgt>
                                        </p:tgtEl>
                                        <p:attrNameLst>
                                          <p:attrName>style.visibility</p:attrName>
                                        </p:attrNameLst>
                                      </p:cBhvr>
                                      <p:to>
                                        <p:strVal val="hidden"/>
                                      </p:to>
                                    </p:set>
                                  </p:childTnLst>
                                </p:cTn>
                              </p:par>
                              <p:par>
                                <p:cTn id="19" presetID="2" presetClass="entr" presetSubtype="8" fill="hold" grpId="0" nodeType="withEffect">
                                  <p:stCondLst>
                                    <p:cond delay="200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par>
                          <p:cTn id="23" fill="hold">
                            <p:stCondLst>
                              <p:cond delay="8000"/>
                            </p:stCondLst>
                            <p:childTnLst>
                              <p:par>
                                <p:cTn id="24" presetID="9" presetClass="entr" presetSubtype="0" fill="hold" grpId="0" nodeType="afterEffect">
                                  <p:stCondLst>
                                    <p:cond delay="100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1000"/>
                                        <p:tgtEl>
                                          <p:spTgt spid="24"/>
                                        </p:tgtEl>
                                      </p:cBhvr>
                                    </p:animEffect>
                                  </p:childTnLst>
                                </p:cTn>
                              </p:par>
                            </p:childTnLst>
                          </p:cTn>
                        </p:par>
                        <p:par>
                          <p:cTn id="27" fill="hold">
                            <p:stCondLst>
                              <p:cond delay="10000"/>
                            </p:stCondLst>
                            <p:childTnLst>
                              <p:par>
                                <p:cTn id="28" presetID="1" presetClass="entr" presetSubtype="0" fill="hold" nodeType="afterEffect">
                                  <p:stCondLst>
                                    <p:cond delay="100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14" grpId="1" build="p"/>
      <p:bldP spid="24" grpId="0"/>
      <p:bldP spid="27" grpId="0"/>
      <p:bldP spid="15" grpId="2" build="allAtOnce"/>
      <p:bldP spid="15" grpId="3"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926CC5-FD10-7F45-B490-3064EA45DD84}"/>
              </a:ext>
            </a:extLst>
          </p:cNvPr>
          <p:cNvSpPr txBox="1"/>
          <p:nvPr/>
        </p:nvSpPr>
        <p:spPr>
          <a:xfrm>
            <a:off x="570016" y="1124818"/>
            <a:ext cx="9591304" cy="1323439"/>
          </a:xfrm>
          <a:prstGeom prst="rect">
            <a:avLst/>
          </a:prstGeom>
          <a:noFill/>
        </p:spPr>
        <p:txBody>
          <a:bodyPr wrap="square" rtlCol="0">
            <a:spAutoFit/>
          </a:bodyPr>
          <a:lstStyle/>
          <a:p>
            <a:r>
              <a:rPr lang="en-US" sz="4000" dirty="0">
                <a:solidFill>
                  <a:srgbClr val="002060"/>
                </a:solidFill>
                <a:latin typeface="American Typewriter" panose="02090604020004020304" pitchFamily="18" charset="77"/>
              </a:rPr>
              <a:t>Depending on how long ago the study was conducted, </a:t>
            </a:r>
          </a:p>
        </p:txBody>
      </p:sp>
      <p:sp>
        <p:nvSpPr>
          <p:cNvPr id="5" name="TextBox 4">
            <a:extLst>
              <a:ext uri="{FF2B5EF4-FFF2-40B4-BE49-F238E27FC236}">
                <a16:creationId xmlns:a16="http://schemas.microsoft.com/office/drawing/2014/main" id="{00D17B6F-1804-0D4B-966F-DF931DDCE726}"/>
              </a:ext>
            </a:extLst>
          </p:cNvPr>
          <p:cNvSpPr txBox="1"/>
          <p:nvPr/>
        </p:nvSpPr>
        <p:spPr>
          <a:xfrm>
            <a:off x="3345872" y="4236247"/>
            <a:ext cx="8636329" cy="707886"/>
          </a:xfrm>
          <a:prstGeom prst="rect">
            <a:avLst/>
          </a:prstGeom>
          <a:noFill/>
        </p:spPr>
        <p:txBody>
          <a:bodyPr wrap="square">
            <a:spAutoFit/>
          </a:bodyPr>
          <a:lstStyle/>
          <a:p>
            <a:pPr algn="ctr"/>
            <a:r>
              <a:rPr lang="en-US" sz="4000" dirty="0">
                <a:solidFill>
                  <a:srgbClr val="002060"/>
                </a:solidFill>
                <a:latin typeface="American Typewriter" panose="02090604020004020304" pitchFamily="18" charset="77"/>
              </a:rPr>
              <a:t>the responses might be….</a:t>
            </a:r>
          </a:p>
        </p:txBody>
      </p:sp>
    </p:spTree>
    <p:extLst>
      <p:ext uri="{BB962C8B-B14F-4D97-AF65-F5344CB8AC3E}">
        <p14:creationId xmlns:p14="http://schemas.microsoft.com/office/powerpoint/2010/main" val="394399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B8D1A6-63EA-ED45-9A96-D910DE663DF0}"/>
              </a:ext>
            </a:extLst>
          </p:cNvPr>
          <p:cNvPicPr>
            <a:picLocks noChangeAspect="1"/>
          </p:cNvPicPr>
          <p:nvPr/>
        </p:nvPicPr>
        <p:blipFill rotWithShape="1">
          <a:blip r:embed="rId3"/>
          <a:srcRect r="5884" b="25592"/>
          <a:stretch/>
        </p:blipFill>
        <p:spPr>
          <a:xfrm>
            <a:off x="308517" y="1239927"/>
            <a:ext cx="5683731" cy="3791887"/>
          </a:xfrm>
          <a:prstGeom prst="rect">
            <a:avLst/>
          </a:prstGeom>
        </p:spPr>
      </p:pic>
      <p:sp>
        <p:nvSpPr>
          <p:cNvPr id="4" name="TextBox 3">
            <a:extLst>
              <a:ext uri="{FF2B5EF4-FFF2-40B4-BE49-F238E27FC236}">
                <a16:creationId xmlns:a16="http://schemas.microsoft.com/office/drawing/2014/main" id="{B2F0CEA1-3BC1-1744-8BA6-F12DA47CE182}"/>
              </a:ext>
            </a:extLst>
          </p:cNvPr>
          <p:cNvSpPr txBox="1"/>
          <p:nvPr/>
        </p:nvSpPr>
        <p:spPr>
          <a:xfrm>
            <a:off x="3429395" y="1340326"/>
            <a:ext cx="5958122" cy="400110"/>
          </a:xfrm>
          <a:prstGeom prst="rect">
            <a:avLst/>
          </a:prstGeom>
          <a:noFill/>
        </p:spPr>
        <p:txBody>
          <a:bodyPr wrap="square" rtlCol="0">
            <a:spAutoFit/>
          </a:bodyPr>
          <a:lstStyle/>
          <a:p>
            <a:r>
              <a:rPr lang="en-US" sz="2000" dirty="0">
                <a:solidFill>
                  <a:srgbClr val="002060"/>
                </a:solidFill>
                <a:latin typeface="Corbel" panose="020B0503020204020204" pitchFamily="34" charset="0"/>
              </a:rPr>
              <a:t>“This is what the abbreviations mean.”</a:t>
            </a:r>
          </a:p>
        </p:txBody>
      </p:sp>
      <p:sp>
        <p:nvSpPr>
          <p:cNvPr id="6" name="TextBox 5">
            <a:extLst>
              <a:ext uri="{FF2B5EF4-FFF2-40B4-BE49-F238E27FC236}">
                <a16:creationId xmlns:a16="http://schemas.microsoft.com/office/drawing/2014/main" id="{88660FBB-DA64-8447-9362-368F3D77BD2A}"/>
              </a:ext>
            </a:extLst>
          </p:cNvPr>
          <p:cNvSpPr txBox="1"/>
          <p:nvPr/>
        </p:nvSpPr>
        <p:spPr>
          <a:xfrm>
            <a:off x="3498339" y="1734929"/>
            <a:ext cx="6755728" cy="400110"/>
          </a:xfrm>
          <a:prstGeom prst="rect">
            <a:avLst/>
          </a:prstGeom>
          <a:noFill/>
        </p:spPr>
        <p:txBody>
          <a:bodyPr wrap="square" rtlCol="0">
            <a:spAutoFit/>
          </a:bodyPr>
          <a:lstStyle/>
          <a:p>
            <a:r>
              <a:rPr lang="en-US" sz="2000" dirty="0">
                <a:solidFill>
                  <a:srgbClr val="002060"/>
                </a:solidFill>
                <a:latin typeface="Corbel" panose="020B0503020204020204" pitchFamily="34" charset="0"/>
              </a:rPr>
              <a:t>“I need to double-check what the abbreviations mean.”</a:t>
            </a:r>
          </a:p>
        </p:txBody>
      </p:sp>
      <p:sp>
        <p:nvSpPr>
          <p:cNvPr id="7" name="TextBox 6">
            <a:extLst>
              <a:ext uri="{FF2B5EF4-FFF2-40B4-BE49-F238E27FC236}">
                <a16:creationId xmlns:a16="http://schemas.microsoft.com/office/drawing/2014/main" id="{C7F647C1-2888-A448-862F-924776E710C6}"/>
              </a:ext>
            </a:extLst>
          </p:cNvPr>
          <p:cNvSpPr txBox="1"/>
          <p:nvPr/>
        </p:nvSpPr>
        <p:spPr>
          <a:xfrm>
            <a:off x="3766264" y="2197912"/>
            <a:ext cx="5556331" cy="400110"/>
          </a:xfrm>
          <a:prstGeom prst="rect">
            <a:avLst/>
          </a:prstGeom>
          <a:noFill/>
        </p:spPr>
        <p:txBody>
          <a:bodyPr wrap="square" rtlCol="0">
            <a:spAutoFit/>
          </a:bodyPr>
          <a:lstStyle/>
          <a:p>
            <a:r>
              <a:rPr lang="en-US" sz="2000" dirty="0">
                <a:solidFill>
                  <a:srgbClr val="002060"/>
                </a:solidFill>
                <a:latin typeface="Corbel" panose="020B0503020204020204" pitchFamily="34" charset="0"/>
              </a:rPr>
              <a:t>“I can guess what the abbreviations mean.”</a:t>
            </a:r>
          </a:p>
        </p:txBody>
      </p:sp>
      <p:sp>
        <p:nvSpPr>
          <p:cNvPr id="8" name="TextBox 7">
            <a:extLst>
              <a:ext uri="{FF2B5EF4-FFF2-40B4-BE49-F238E27FC236}">
                <a16:creationId xmlns:a16="http://schemas.microsoft.com/office/drawing/2014/main" id="{175A6574-DB15-1048-A24B-8B7D46D45BFF}"/>
              </a:ext>
            </a:extLst>
          </p:cNvPr>
          <p:cNvSpPr txBox="1"/>
          <p:nvPr/>
        </p:nvSpPr>
        <p:spPr>
          <a:xfrm>
            <a:off x="5210076" y="2788713"/>
            <a:ext cx="6755728" cy="400110"/>
          </a:xfrm>
          <a:prstGeom prst="rect">
            <a:avLst/>
          </a:prstGeom>
          <a:noFill/>
        </p:spPr>
        <p:txBody>
          <a:bodyPr wrap="square" rtlCol="0">
            <a:spAutoFit/>
          </a:bodyPr>
          <a:lstStyle/>
          <a:p>
            <a:r>
              <a:rPr lang="en-US" sz="2000" dirty="0">
                <a:solidFill>
                  <a:srgbClr val="002060"/>
                </a:solidFill>
                <a:latin typeface="Corbel" panose="020B0503020204020204" pitchFamily="34" charset="0"/>
              </a:rPr>
              <a:t>“I don’t remember or care what the abbreviations mean.” </a:t>
            </a:r>
          </a:p>
        </p:txBody>
      </p:sp>
      <p:sp>
        <p:nvSpPr>
          <p:cNvPr id="9" name="TextBox 8">
            <a:extLst>
              <a:ext uri="{FF2B5EF4-FFF2-40B4-BE49-F238E27FC236}">
                <a16:creationId xmlns:a16="http://schemas.microsoft.com/office/drawing/2014/main" id="{43A0D63C-E411-B94F-8F31-339026318791}"/>
              </a:ext>
            </a:extLst>
          </p:cNvPr>
          <p:cNvSpPr txBox="1"/>
          <p:nvPr/>
        </p:nvSpPr>
        <p:spPr>
          <a:xfrm>
            <a:off x="5453322" y="3448670"/>
            <a:ext cx="5929541" cy="707886"/>
          </a:xfrm>
          <a:prstGeom prst="rect">
            <a:avLst/>
          </a:prstGeom>
          <a:noFill/>
        </p:spPr>
        <p:txBody>
          <a:bodyPr wrap="square" rtlCol="0">
            <a:spAutoFit/>
          </a:bodyPr>
          <a:lstStyle/>
          <a:p>
            <a:r>
              <a:rPr lang="en-US" sz="2000" dirty="0">
                <a:solidFill>
                  <a:srgbClr val="002060"/>
                </a:solidFill>
                <a:latin typeface="Corbel" panose="020B0503020204020204" pitchFamily="34" charset="0"/>
              </a:rPr>
              <a:t>“He was such a wonderful person.  If only we had taken the time to ask him what the abbreviations mean.”</a:t>
            </a:r>
          </a:p>
        </p:txBody>
      </p:sp>
    </p:spTree>
    <p:extLst>
      <p:ext uri="{BB962C8B-B14F-4D97-AF65-F5344CB8AC3E}">
        <p14:creationId xmlns:p14="http://schemas.microsoft.com/office/powerpoint/2010/main" val="237283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2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4500"/>
                            </p:stCondLst>
                            <p:childTnLst>
                              <p:par>
                                <p:cTn id="11" presetID="1" presetClass="entr" presetSubtype="0" fill="hold" grpId="0" nodeType="afterEffect">
                                  <p:stCondLst>
                                    <p:cond delay="25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7000"/>
                            </p:stCondLst>
                            <p:childTnLst>
                              <p:par>
                                <p:cTn id="14" presetID="1" presetClass="entr" presetSubtype="0" fill="hold" grpId="0" nodeType="afterEffect">
                                  <p:stCondLst>
                                    <p:cond delay="3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0000"/>
                            </p:stCondLst>
                            <p:childTnLst>
                              <p:par>
                                <p:cTn id="17" presetID="1" presetClass="entr" presetSubtype="0" fill="hold" grpId="0" nodeType="afterEffect">
                                  <p:stCondLst>
                                    <p:cond delay="3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6EA08E-42D6-5044-AF4F-D716C5EA001A}"/>
              </a:ext>
            </a:extLst>
          </p:cNvPr>
          <p:cNvGrpSpPr/>
          <p:nvPr/>
        </p:nvGrpSpPr>
        <p:grpSpPr>
          <a:xfrm>
            <a:off x="6096000" y="489161"/>
            <a:ext cx="5712142" cy="6379471"/>
            <a:chOff x="6096000" y="536661"/>
            <a:chExt cx="5712142" cy="6379471"/>
          </a:xfrm>
        </p:grpSpPr>
        <p:pic>
          <p:nvPicPr>
            <p:cNvPr id="3" name="Picture 2">
              <a:extLst>
                <a:ext uri="{FF2B5EF4-FFF2-40B4-BE49-F238E27FC236}">
                  <a16:creationId xmlns:a16="http://schemas.microsoft.com/office/drawing/2014/main" id="{265E733A-F9AE-5242-8AE9-820056CD6848}"/>
                </a:ext>
              </a:extLst>
            </p:cNvPr>
            <p:cNvPicPr>
              <a:picLocks noChangeAspect="1"/>
            </p:cNvPicPr>
            <p:nvPr/>
          </p:nvPicPr>
          <p:blipFill>
            <a:blip r:embed="rId2"/>
            <a:stretch>
              <a:fillRect/>
            </a:stretch>
          </p:blipFill>
          <p:spPr>
            <a:xfrm>
              <a:off x="9682646" y="536661"/>
              <a:ext cx="2125496" cy="2987341"/>
            </a:xfrm>
            <a:prstGeom prst="rect">
              <a:avLst/>
            </a:prstGeom>
            <a:ln>
              <a:solidFill>
                <a:srgbClr val="000000"/>
              </a:solidFill>
            </a:ln>
          </p:spPr>
        </p:pic>
        <p:sp>
          <p:nvSpPr>
            <p:cNvPr id="5" name="TextBox 4">
              <a:extLst>
                <a:ext uri="{FF2B5EF4-FFF2-40B4-BE49-F238E27FC236}">
                  <a16:creationId xmlns:a16="http://schemas.microsoft.com/office/drawing/2014/main" id="{448B8A77-E4A5-054A-BD89-C3ED92BDAC7A}"/>
                </a:ext>
              </a:extLst>
            </p:cNvPr>
            <p:cNvSpPr txBox="1"/>
            <p:nvPr/>
          </p:nvSpPr>
          <p:spPr>
            <a:xfrm>
              <a:off x="7165054" y="1105289"/>
              <a:ext cx="2043105" cy="4093428"/>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People</a:t>
              </a:r>
            </a:p>
            <a:p>
              <a:pPr algn="ctr"/>
              <a:r>
                <a:rPr lang="en-US" sz="2000" dirty="0">
                  <a:latin typeface="Calibri" panose="020F0502020204030204" pitchFamily="34" charset="0"/>
                  <a:cs typeface="Calibri" panose="020F0502020204030204" pitchFamily="34" charset="0"/>
                </a:rPr>
                <a:t>Places</a:t>
              </a:r>
            </a:p>
            <a:p>
              <a:pPr algn="ctr"/>
              <a:r>
                <a:rPr lang="en-US" sz="2000" dirty="0">
                  <a:latin typeface="Calibri" panose="020F0502020204030204" pitchFamily="34" charset="0"/>
                  <a:cs typeface="Calibri" panose="020F0502020204030204" pitchFamily="34" charset="0"/>
                </a:rPr>
                <a:t>Names</a:t>
              </a:r>
            </a:p>
            <a:p>
              <a:pPr algn="ctr"/>
              <a:r>
                <a:rPr lang="en-US" sz="2000" dirty="0">
                  <a:latin typeface="Calibri" panose="020F0502020204030204" pitchFamily="34" charset="0"/>
                  <a:cs typeface="Calibri" panose="020F0502020204030204" pitchFamily="34" charset="0"/>
                </a:rPr>
                <a:t>Abbreviations</a:t>
              </a:r>
            </a:p>
            <a:p>
              <a:pPr algn="ctr"/>
              <a:r>
                <a:rPr lang="en-US" sz="2000" dirty="0">
                  <a:latin typeface="Calibri" panose="020F0502020204030204" pitchFamily="34" charset="0"/>
                  <a:cs typeface="Calibri" panose="020F0502020204030204" pitchFamily="34" charset="0"/>
                </a:rPr>
                <a:t>Subject Selection</a:t>
              </a:r>
            </a:p>
            <a:p>
              <a:pPr algn="ctr"/>
              <a:r>
                <a:rPr lang="en-US" sz="2000" dirty="0">
                  <a:latin typeface="Calibri" panose="020F0502020204030204" pitchFamily="34" charset="0"/>
                  <a:cs typeface="Calibri" panose="020F0502020204030204" pitchFamily="34" charset="0"/>
                </a:rPr>
                <a:t>Reagents</a:t>
              </a:r>
            </a:p>
            <a:p>
              <a:pPr algn="ctr"/>
              <a:r>
                <a:rPr lang="en-US" sz="2000" dirty="0">
                  <a:latin typeface="Calibri" panose="020F0502020204030204" pitchFamily="34" charset="0"/>
                  <a:cs typeface="Calibri" panose="020F0502020204030204" pitchFamily="34" charset="0"/>
                </a:rPr>
                <a:t>Equipment</a:t>
              </a:r>
            </a:p>
            <a:p>
              <a:pPr algn="ctr"/>
              <a:r>
                <a:rPr lang="en-US" sz="2000" dirty="0">
                  <a:latin typeface="Calibri" panose="020F0502020204030204" pitchFamily="34" charset="0"/>
                  <a:cs typeface="Calibri" panose="020F0502020204030204" pitchFamily="34" charset="0"/>
                </a:rPr>
                <a:t>Study design</a:t>
              </a:r>
            </a:p>
            <a:p>
              <a:pPr algn="ctr"/>
              <a:r>
                <a:rPr lang="en-US" sz="2000" dirty="0">
                  <a:latin typeface="Calibri" panose="020F0502020204030204" pitchFamily="34" charset="0"/>
                  <a:cs typeface="Calibri" panose="020F0502020204030204" pitchFamily="34" charset="0"/>
                </a:rPr>
                <a:t>Sampling</a:t>
              </a:r>
            </a:p>
            <a:p>
              <a:pPr algn="ctr"/>
              <a:r>
                <a:rPr lang="en-US" sz="2000" dirty="0">
                  <a:latin typeface="Calibri" panose="020F0502020204030204" pitchFamily="34" charset="0"/>
                  <a:cs typeface="Calibri" panose="020F0502020204030204" pitchFamily="34" charset="0"/>
                </a:rPr>
                <a:t>Coding</a:t>
              </a:r>
            </a:p>
            <a:p>
              <a:pPr algn="ctr"/>
              <a:r>
                <a:rPr lang="en-US" sz="2000" dirty="0">
                  <a:latin typeface="Calibri" panose="020F0502020204030204" pitchFamily="34" charset="0"/>
                  <a:cs typeface="Calibri" panose="020F0502020204030204" pitchFamily="34" charset="0"/>
                </a:rPr>
                <a:t>Identifications</a:t>
              </a:r>
            </a:p>
            <a:p>
              <a:pPr algn="ctr"/>
              <a:r>
                <a:rPr lang="en-US" sz="2000" dirty="0">
                  <a:latin typeface="Calibri" panose="020F0502020204030204" pitchFamily="34" charset="0"/>
                  <a:cs typeface="Calibri" panose="020F0502020204030204" pitchFamily="34" charset="0"/>
                </a:rPr>
                <a:t>Calculations</a:t>
              </a:r>
            </a:p>
            <a:p>
              <a:pPr algn="ctr"/>
              <a:r>
                <a:rPr lang="en-US" sz="2000" dirty="0">
                  <a:latin typeface="Calibri" panose="020F0502020204030204" pitchFamily="34" charset="0"/>
                  <a:cs typeface="Calibri" panose="020F0502020204030204" pitchFamily="34" charset="0"/>
                </a:rPr>
                <a:t>Analyses</a:t>
              </a:r>
            </a:p>
          </p:txBody>
        </p:sp>
        <p:sp>
          <p:nvSpPr>
            <p:cNvPr id="6" name="Right Brace 5">
              <a:extLst>
                <a:ext uri="{FF2B5EF4-FFF2-40B4-BE49-F238E27FC236}">
                  <a16:creationId xmlns:a16="http://schemas.microsoft.com/office/drawing/2014/main" id="{31A7E7CF-90A7-AC4C-B6DF-DC04EC44045C}"/>
                </a:ext>
              </a:extLst>
            </p:cNvPr>
            <p:cNvSpPr/>
            <p:nvPr/>
          </p:nvSpPr>
          <p:spPr>
            <a:xfrm>
              <a:off x="8915142" y="1216926"/>
              <a:ext cx="630499" cy="3870153"/>
            </a:xfrm>
            <a:prstGeom prst="rightBrace">
              <a:avLst/>
            </a:prstGeom>
            <a:ln w="603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descr="Business woman using notepad">
              <a:extLst>
                <a:ext uri="{FF2B5EF4-FFF2-40B4-BE49-F238E27FC236}">
                  <a16:creationId xmlns:a16="http://schemas.microsoft.com/office/drawing/2014/main" id="{C9AE800B-B4BE-404D-934E-D325F329A801}"/>
                </a:ext>
              </a:extLst>
            </p:cNvPr>
            <p:cNvPicPr>
              <a:picLocks noChangeAspect="1"/>
            </p:cNvPicPr>
            <p:nvPr/>
          </p:nvPicPr>
          <p:blipFill rotWithShape="1">
            <a:blip r:embed="rId3"/>
            <a:srcRect b="52258"/>
            <a:stretch/>
          </p:blipFill>
          <p:spPr>
            <a:xfrm>
              <a:off x="6096000" y="4203816"/>
              <a:ext cx="1743384" cy="2712316"/>
            </a:xfrm>
            <a:prstGeom prst="rect">
              <a:avLst/>
            </a:prstGeom>
          </p:spPr>
        </p:pic>
      </p:grpSp>
      <p:sp>
        <p:nvSpPr>
          <p:cNvPr id="10" name="TextBox 9">
            <a:extLst>
              <a:ext uri="{FF2B5EF4-FFF2-40B4-BE49-F238E27FC236}">
                <a16:creationId xmlns:a16="http://schemas.microsoft.com/office/drawing/2014/main" id="{F58B3AEC-BFA5-4F4B-A51B-ECD29C54E7AE}"/>
              </a:ext>
            </a:extLst>
          </p:cNvPr>
          <p:cNvSpPr txBox="1"/>
          <p:nvPr/>
        </p:nvSpPr>
        <p:spPr>
          <a:xfrm>
            <a:off x="198835" y="161298"/>
            <a:ext cx="5608200" cy="1938992"/>
          </a:xfrm>
          <a:prstGeom prst="rect">
            <a:avLst/>
          </a:prstGeom>
          <a:noFill/>
        </p:spPr>
        <p:txBody>
          <a:bodyPr wrap="square" rtlCol="0">
            <a:spAutoFit/>
          </a:bodyPr>
          <a:lstStyle/>
          <a:p>
            <a:r>
              <a:rPr lang="en-US" sz="4000" dirty="0">
                <a:solidFill>
                  <a:srgbClr val="002060"/>
                </a:solidFill>
                <a:latin typeface="American Typewriter" panose="02090604020004020304" pitchFamily="18" charset="77"/>
              </a:rPr>
              <a:t>Without these details about your research design &amp; results,</a:t>
            </a:r>
          </a:p>
        </p:txBody>
      </p:sp>
      <p:sp>
        <p:nvSpPr>
          <p:cNvPr id="12" name="TextBox 11">
            <a:extLst>
              <a:ext uri="{FF2B5EF4-FFF2-40B4-BE49-F238E27FC236}">
                <a16:creationId xmlns:a16="http://schemas.microsoft.com/office/drawing/2014/main" id="{7F544B37-17BC-4545-B347-6FA0D124F08E}"/>
              </a:ext>
            </a:extLst>
          </p:cNvPr>
          <p:cNvSpPr txBox="1"/>
          <p:nvPr/>
        </p:nvSpPr>
        <p:spPr>
          <a:xfrm>
            <a:off x="227834" y="2039964"/>
            <a:ext cx="5270923" cy="1323439"/>
          </a:xfrm>
          <a:prstGeom prst="rect">
            <a:avLst/>
          </a:prstGeom>
          <a:noFill/>
        </p:spPr>
        <p:txBody>
          <a:bodyPr wrap="square">
            <a:spAutoFit/>
          </a:bodyPr>
          <a:lstStyle/>
          <a:p>
            <a:r>
              <a:rPr lang="en-US" sz="4000" dirty="0">
                <a:solidFill>
                  <a:srgbClr val="002060"/>
                </a:solidFill>
                <a:latin typeface="American Typewriter" panose="02090604020004020304" pitchFamily="18" charset="77"/>
              </a:rPr>
              <a:t>your data can’t be re-used by others.</a:t>
            </a:r>
          </a:p>
        </p:txBody>
      </p:sp>
    </p:spTree>
    <p:extLst>
      <p:ext uri="{BB962C8B-B14F-4D97-AF65-F5344CB8AC3E}">
        <p14:creationId xmlns:p14="http://schemas.microsoft.com/office/powerpoint/2010/main" val="124721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4501"/>
                            </p:stCondLst>
                            <p:childTnLst>
                              <p:par>
                                <p:cTn id="8" presetID="1" presetClass="entr" presetSubtype="0" fill="hold" grpId="0" nodeType="afterEffect">
                                  <p:stCondLst>
                                    <p:cond delay="2000"/>
                                  </p:stCondLst>
                                  <p:iterate type="wd">
                                    <p:tmAbs val="500"/>
                                  </p:iterate>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6EA08E-42D6-5044-AF4F-D716C5EA001A}"/>
              </a:ext>
            </a:extLst>
          </p:cNvPr>
          <p:cNvGrpSpPr/>
          <p:nvPr/>
        </p:nvGrpSpPr>
        <p:grpSpPr>
          <a:xfrm>
            <a:off x="7165054" y="489161"/>
            <a:ext cx="4643088" cy="4550418"/>
            <a:chOff x="7165054" y="536661"/>
            <a:chExt cx="4643088" cy="4550418"/>
          </a:xfrm>
        </p:grpSpPr>
        <p:pic>
          <p:nvPicPr>
            <p:cNvPr id="3" name="Picture 2">
              <a:extLst>
                <a:ext uri="{FF2B5EF4-FFF2-40B4-BE49-F238E27FC236}">
                  <a16:creationId xmlns:a16="http://schemas.microsoft.com/office/drawing/2014/main" id="{265E733A-F9AE-5242-8AE9-820056CD6848}"/>
                </a:ext>
              </a:extLst>
            </p:cNvPr>
            <p:cNvPicPr>
              <a:picLocks noChangeAspect="1"/>
            </p:cNvPicPr>
            <p:nvPr/>
          </p:nvPicPr>
          <p:blipFill>
            <a:blip r:embed="rId2"/>
            <a:stretch>
              <a:fillRect/>
            </a:stretch>
          </p:blipFill>
          <p:spPr>
            <a:xfrm>
              <a:off x="9682646" y="536661"/>
              <a:ext cx="2125496" cy="2987341"/>
            </a:xfrm>
            <a:prstGeom prst="rect">
              <a:avLst/>
            </a:prstGeom>
            <a:ln>
              <a:solidFill>
                <a:srgbClr val="000000"/>
              </a:solidFill>
            </a:ln>
          </p:spPr>
        </p:pic>
        <p:sp>
          <p:nvSpPr>
            <p:cNvPr id="5" name="TextBox 4">
              <a:extLst>
                <a:ext uri="{FF2B5EF4-FFF2-40B4-BE49-F238E27FC236}">
                  <a16:creationId xmlns:a16="http://schemas.microsoft.com/office/drawing/2014/main" id="{448B8A77-E4A5-054A-BD89-C3ED92BDAC7A}"/>
                </a:ext>
              </a:extLst>
            </p:cNvPr>
            <p:cNvSpPr txBox="1"/>
            <p:nvPr/>
          </p:nvSpPr>
          <p:spPr>
            <a:xfrm>
              <a:off x="7165054" y="1105289"/>
              <a:ext cx="2043105" cy="400110"/>
            </a:xfrm>
            <a:prstGeom prst="rect">
              <a:avLst/>
            </a:prstGeom>
            <a:noFill/>
          </p:spPr>
          <p:txBody>
            <a:bodyPr wrap="square" rtlCol="0">
              <a:spAutoFit/>
            </a:bodyPr>
            <a:lstStyle/>
            <a:p>
              <a:pPr algn="ctr"/>
              <a:endParaRPr lang="en-US" sz="2000" dirty="0">
                <a:latin typeface="Calibri" panose="020F0502020204030204" pitchFamily="34" charset="0"/>
                <a:cs typeface="Calibri" panose="020F0502020204030204" pitchFamily="34" charset="0"/>
              </a:endParaRPr>
            </a:p>
          </p:txBody>
        </p:sp>
        <p:sp>
          <p:nvSpPr>
            <p:cNvPr id="6" name="Right Brace 5">
              <a:extLst>
                <a:ext uri="{FF2B5EF4-FFF2-40B4-BE49-F238E27FC236}">
                  <a16:creationId xmlns:a16="http://schemas.microsoft.com/office/drawing/2014/main" id="{31A7E7CF-90A7-AC4C-B6DF-DC04EC44045C}"/>
                </a:ext>
              </a:extLst>
            </p:cNvPr>
            <p:cNvSpPr/>
            <p:nvPr/>
          </p:nvSpPr>
          <p:spPr>
            <a:xfrm>
              <a:off x="8915142" y="1216926"/>
              <a:ext cx="630499" cy="3870153"/>
            </a:xfrm>
            <a:prstGeom prst="rightBrace">
              <a:avLst/>
            </a:prstGeom>
            <a:ln w="603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 name="TextBox 9">
            <a:extLst>
              <a:ext uri="{FF2B5EF4-FFF2-40B4-BE49-F238E27FC236}">
                <a16:creationId xmlns:a16="http://schemas.microsoft.com/office/drawing/2014/main" id="{F58B3AEC-BFA5-4F4B-A51B-ECD29C54E7AE}"/>
              </a:ext>
            </a:extLst>
          </p:cNvPr>
          <p:cNvSpPr txBox="1"/>
          <p:nvPr/>
        </p:nvSpPr>
        <p:spPr>
          <a:xfrm>
            <a:off x="198834" y="161298"/>
            <a:ext cx="6491733" cy="1938992"/>
          </a:xfrm>
          <a:prstGeom prst="rect">
            <a:avLst/>
          </a:prstGeom>
          <a:noFill/>
        </p:spPr>
        <p:txBody>
          <a:bodyPr wrap="square" rtlCol="0">
            <a:spAutoFit/>
          </a:bodyPr>
          <a:lstStyle/>
          <a:p>
            <a:r>
              <a:rPr lang="en-US" sz="4000" dirty="0">
                <a:solidFill>
                  <a:srgbClr val="002060"/>
                </a:solidFill>
                <a:latin typeface="American Typewriter" panose="02090604020004020304" pitchFamily="18" charset="77"/>
              </a:rPr>
              <a:t>Without these details about your research design &amp; results,</a:t>
            </a:r>
          </a:p>
        </p:txBody>
      </p:sp>
      <p:sp>
        <p:nvSpPr>
          <p:cNvPr id="14" name="TextBox 13">
            <a:extLst>
              <a:ext uri="{FF2B5EF4-FFF2-40B4-BE49-F238E27FC236}">
                <a16:creationId xmlns:a16="http://schemas.microsoft.com/office/drawing/2014/main" id="{C9F046F9-8A5B-DA4C-B55B-DC4143305F57}"/>
              </a:ext>
            </a:extLst>
          </p:cNvPr>
          <p:cNvSpPr txBox="1"/>
          <p:nvPr/>
        </p:nvSpPr>
        <p:spPr>
          <a:xfrm>
            <a:off x="212119" y="4002276"/>
            <a:ext cx="6109854" cy="707886"/>
          </a:xfrm>
          <a:prstGeom prst="rect">
            <a:avLst/>
          </a:prstGeom>
          <a:noFill/>
        </p:spPr>
        <p:txBody>
          <a:bodyPr wrap="square">
            <a:spAutoFit/>
          </a:bodyPr>
          <a:lstStyle/>
          <a:p>
            <a:r>
              <a:rPr lang="en-US" sz="4000" dirty="0">
                <a:solidFill>
                  <a:srgbClr val="002060"/>
                </a:solidFill>
                <a:latin typeface="American Typewriter" panose="02090604020004020304" pitchFamily="18" charset="77"/>
              </a:rPr>
              <a:t>Or even by you.</a:t>
            </a:r>
          </a:p>
        </p:txBody>
      </p:sp>
      <p:grpSp>
        <p:nvGrpSpPr>
          <p:cNvPr id="11" name="Group 10">
            <a:extLst>
              <a:ext uri="{FF2B5EF4-FFF2-40B4-BE49-F238E27FC236}">
                <a16:creationId xmlns:a16="http://schemas.microsoft.com/office/drawing/2014/main" id="{F5414BD0-8C0B-D54D-BBC0-E8E9218833F6}"/>
              </a:ext>
            </a:extLst>
          </p:cNvPr>
          <p:cNvGrpSpPr/>
          <p:nvPr/>
        </p:nvGrpSpPr>
        <p:grpSpPr>
          <a:xfrm>
            <a:off x="6345962" y="1099908"/>
            <a:ext cx="2754742" cy="5804736"/>
            <a:chOff x="9437258" y="1158794"/>
            <a:chExt cx="2754742" cy="5804736"/>
          </a:xfrm>
        </p:grpSpPr>
        <p:pic>
          <p:nvPicPr>
            <p:cNvPr id="13" name="Picture 12">
              <a:extLst>
                <a:ext uri="{FF2B5EF4-FFF2-40B4-BE49-F238E27FC236}">
                  <a16:creationId xmlns:a16="http://schemas.microsoft.com/office/drawing/2014/main" id="{10D2DFFC-B24C-8947-BE4B-2303CE2FF8B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6"/>
                      </a14:imgEffect>
                    </a14:imgLayer>
                  </a14:imgProps>
                </a:ext>
              </a:extLst>
            </a:blip>
            <a:srcRect l="13342"/>
            <a:stretch/>
          </p:blipFill>
          <p:spPr>
            <a:xfrm>
              <a:off x="10100139" y="1158794"/>
              <a:ext cx="1499526" cy="3022037"/>
            </a:xfrm>
            <a:prstGeom prst="rect">
              <a:avLst/>
            </a:prstGeom>
          </p:spPr>
        </p:pic>
        <p:pic>
          <p:nvPicPr>
            <p:cNvPr id="15" name="Picture 14" descr="Business woman raising shoulders">
              <a:extLst>
                <a:ext uri="{FF2B5EF4-FFF2-40B4-BE49-F238E27FC236}">
                  <a16:creationId xmlns:a16="http://schemas.microsoft.com/office/drawing/2014/main" id="{370FB912-44FC-D340-A28A-50A33D36BC9D}"/>
                </a:ext>
              </a:extLst>
            </p:cNvPr>
            <p:cNvPicPr>
              <a:picLocks noChangeAspect="1"/>
            </p:cNvPicPr>
            <p:nvPr/>
          </p:nvPicPr>
          <p:blipFill rotWithShape="1">
            <a:blip r:embed="rId5"/>
            <a:srcRect b="52258"/>
            <a:stretch/>
          </p:blipFill>
          <p:spPr>
            <a:xfrm>
              <a:off x="9437258" y="4321920"/>
              <a:ext cx="2754742" cy="2641610"/>
            </a:xfrm>
            <a:prstGeom prst="rect">
              <a:avLst/>
            </a:prstGeom>
          </p:spPr>
        </p:pic>
      </p:grpSp>
      <p:sp>
        <p:nvSpPr>
          <p:cNvPr id="16" name="TextBox 15">
            <a:extLst>
              <a:ext uri="{FF2B5EF4-FFF2-40B4-BE49-F238E27FC236}">
                <a16:creationId xmlns:a16="http://schemas.microsoft.com/office/drawing/2014/main" id="{74212801-6E48-2242-AB91-0730B8596A14}"/>
              </a:ext>
            </a:extLst>
          </p:cNvPr>
          <p:cNvSpPr txBox="1"/>
          <p:nvPr/>
        </p:nvSpPr>
        <p:spPr>
          <a:xfrm>
            <a:off x="227834" y="2039964"/>
            <a:ext cx="5270923" cy="1323439"/>
          </a:xfrm>
          <a:prstGeom prst="rect">
            <a:avLst/>
          </a:prstGeom>
          <a:noFill/>
        </p:spPr>
        <p:txBody>
          <a:bodyPr wrap="square">
            <a:spAutoFit/>
          </a:bodyPr>
          <a:lstStyle/>
          <a:p>
            <a:r>
              <a:rPr lang="en-US" sz="4000" dirty="0">
                <a:solidFill>
                  <a:srgbClr val="002060"/>
                </a:solidFill>
                <a:latin typeface="American Typewriter" panose="02090604020004020304" pitchFamily="18" charset="77"/>
              </a:rPr>
              <a:t>your data can’t be re-used by others.</a:t>
            </a:r>
          </a:p>
        </p:txBody>
      </p:sp>
    </p:spTree>
    <p:extLst>
      <p:ext uri="{BB962C8B-B14F-4D97-AF65-F5344CB8AC3E}">
        <p14:creationId xmlns:p14="http://schemas.microsoft.com/office/powerpoint/2010/main" val="785343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926CC5-FD10-7F45-B490-3064EA45DD84}"/>
              </a:ext>
            </a:extLst>
          </p:cNvPr>
          <p:cNvSpPr txBox="1"/>
          <p:nvPr/>
        </p:nvSpPr>
        <p:spPr>
          <a:xfrm>
            <a:off x="552816" y="971436"/>
            <a:ext cx="9591304" cy="707886"/>
          </a:xfrm>
          <a:prstGeom prst="rect">
            <a:avLst/>
          </a:prstGeom>
          <a:noFill/>
        </p:spPr>
        <p:txBody>
          <a:bodyPr wrap="square" rtlCol="0">
            <a:spAutoFit/>
          </a:bodyPr>
          <a:lstStyle/>
          <a:p>
            <a:r>
              <a:rPr lang="en-US" sz="4000" dirty="0">
                <a:solidFill>
                  <a:srgbClr val="002060"/>
                </a:solidFill>
                <a:latin typeface="American Typewriter" panose="02090604020004020304" pitchFamily="18" charset="77"/>
              </a:rPr>
              <a:t>This vital information is called…</a:t>
            </a:r>
          </a:p>
        </p:txBody>
      </p:sp>
    </p:spTree>
    <p:extLst>
      <p:ext uri="{BB962C8B-B14F-4D97-AF65-F5344CB8AC3E}">
        <p14:creationId xmlns:p14="http://schemas.microsoft.com/office/powerpoint/2010/main" val="3813231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4C7522-B8AF-B841-856F-64B22C34519C}"/>
              </a:ext>
            </a:extLst>
          </p:cNvPr>
          <p:cNvSpPr txBox="1"/>
          <p:nvPr/>
        </p:nvSpPr>
        <p:spPr>
          <a:xfrm>
            <a:off x="2505113" y="2087153"/>
            <a:ext cx="7181774" cy="1938992"/>
          </a:xfrm>
          <a:prstGeom prst="rect">
            <a:avLst/>
          </a:prstGeom>
          <a:noFill/>
        </p:spPr>
        <p:txBody>
          <a:bodyPr wrap="none" rtlCol="0">
            <a:spAutoFit/>
          </a:bodyPr>
          <a:lstStyle/>
          <a:p>
            <a:r>
              <a:rPr lang="en-US" sz="12000" dirty="0">
                <a:solidFill>
                  <a:srgbClr val="002060"/>
                </a:solidFill>
                <a:latin typeface="American Typewriter" panose="02090604020004020304" pitchFamily="18" charset="77"/>
              </a:rPr>
              <a:t>metadata</a:t>
            </a:r>
          </a:p>
        </p:txBody>
      </p:sp>
      <p:sp>
        <p:nvSpPr>
          <p:cNvPr id="2" name="Rectangle 1">
            <a:extLst>
              <a:ext uri="{FF2B5EF4-FFF2-40B4-BE49-F238E27FC236}">
                <a16:creationId xmlns:a16="http://schemas.microsoft.com/office/drawing/2014/main" id="{D55889F7-630E-0044-96B4-59131687E908}"/>
              </a:ext>
            </a:extLst>
          </p:cNvPr>
          <p:cNvSpPr/>
          <p:nvPr/>
        </p:nvSpPr>
        <p:spPr>
          <a:xfrm>
            <a:off x="4667564" y="4026145"/>
            <a:ext cx="2856872" cy="430887"/>
          </a:xfrm>
          <a:prstGeom prst="rect">
            <a:avLst/>
          </a:prstGeom>
        </p:spPr>
        <p:txBody>
          <a:bodyPr wrap="none">
            <a:spAutoFit/>
          </a:bodyPr>
          <a:lstStyle/>
          <a:p>
            <a:r>
              <a:rPr lang="en-US" sz="2200" dirty="0">
                <a:solidFill>
                  <a:srgbClr val="002060"/>
                </a:solidFill>
                <a:latin typeface="Corbel" panose="020B0503020204020204" pitchFamily="34" charset="0"/>
              </a:rPr>
              <a:t>(Data about your Data)</a:t>
            </a:r>
            <a:endParaRPr lang="en-US" sz="2200" dirty="0"/>
          </a:p>
        </p:txBody>
      </p:sp>
    </p:spTree>
    <p:extLst>
      <p:ext uri="{BB962C8B-B14F-4D97-AF65-F5344CB8AC3E}">
        <p14:creationId xmlns:p14="http://schemas.microsoft.com/office/powerpoint/2010/main" val="21161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52FAD9A8-5375-B04F-9743-930CED3AC157}"/>
              </a:ext>
            </a:extLst>
          </p:cNvPr>
          <p:cNvGrpSpPr/>
          <p:nvPr/>
        </p:nvGrpSpPr>
        <p:grpSpPr>
          <a:xfrm>
            <a:off x="720029" y="1023350"/>
            <a:ext cx="4341387" cy="1200329"/>
            <a:chOff x="415234" y="1023350"/>
            <a:chExt cx="4341387" cy="1200329"/>
          </a:xfrm>
        </p:grpSpPr>
        <p:sp>
          <p:nvSpPr>
            <p:cNvPr id="4" name="Rectangle 3">
              <a:extLst>
                <a:ext uri="{FF2B5EF4-FFF2-40B4-BE49-F238E27FC236}">
                  <a16:creationId xmlns:a16="http://schemas.microsoft.com/office/drawing/2014/main" id="{CDD74147-972B-B244-B514-12D88F7264D3}"/>
                </a:ext>
              </a:extLst>
            </p:cNvPr>
            <p:cNvSpPr/>
            <p:nvPr/>
          </p:nvSpPr>
          <p:spPr>
            <a:xfrm>
              <a:off x="415234" y="1023350"/>
              <a:ext cx="3318301" cy="1200329"/>
            </a:xfrm>
            <a:prstGeom prst="rect">
              <a:avLst/>
            </a:prstGeom>
          </p:spPr>
          <p:txBody>
            <a:bodyPr wrap="square">
              <a:spAutoFit/>
            </a:bodyPr>
            <a:lstStyle/>
            <a:p>
              <a:pPr algn="ctr"/>
              <a:r>
                <a:rPr lang="en-US" sz="5000" dirty="0">
                  <a:solidFill>
                    <a:srgbClr val="002060"/>
                  </a:solidFill>
                  <a:latin typeface="Corbel" panose="020B0503020204020204" pitchFamily="34" charset="0"/>
                </a:rPr>
                <a:t>WHY</a:t>
              </a:r>
              <a:endParaRPr lang="en-US" sz="6000" dirty="0">
                <a:solidFill>
                  <a:srgbClr val="002060"/>
                </a:solidFill>
                <a:latin typeface="Corbel" panose="020B0503020204020204" pitchFamily="34" charset="0"/>
              </a:endParaRPr>
            </a:p>
            <a:p>
              <a:pPr algn="ctr"/>
              <a:r>
                <a:rPr lang="en-US" sz="2200" dirty="0">
                  <a:latin typeface="Corbel" panose="020B0503020204020204" pitchFamily="34" charset="0"/>
                </a:rPr>
                <a:t>were the data collected?</a:t>
              </a:r>
            </a:p>
          </p:txBody>
        </p:sp>
        <p:pic>
          <p:nvPicPr>
            <p:cNvPr id="3" name="Graphic 2" descr="Question Mark with solid fill">
              <a:extLst>
                <a:ext uri="{FF2B5EF4-FFF2-40B4-BE49-F238E27FC236}">
                  <a16:creationId xmlns:a16="http://schemas.microsoft.com/office/drawing/2014/main" id="{E12C9021-DB9F-204A-92C0-94AEEF3C60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42221" y="1166314"/>
              <a:ext cx="914400" cy="914400"/>
            </a:xfrm>
            <a:prstGeom prst="rect">
              <a:avLst/>
            </a:prstGeom>
          </p:spPr>
        </p:pic>
      </p:grpSp>
      <p:grpSp>
        <p:nvGrpSpPr>
          <p:cNvPr id="34" name="Group 33">
            <a:extLst>
              <a:ext uri="{FF2B5EF4-FFF2-40B4-BE49-F238E27FC236}">
                <a16:creationId xmlns:a16="http://schemas.microsoft.com/office/drawing/2014/main" id="{9FE0E45F-D18C-3040-883A-00DEB9304797}"/>
              </a:ext>
            </a:extLst>
          </p:cNvPr>
          <p:cNvGrpSpPr/>
          <p:nvPr/>
        </p:nvGrpSpPr>
        <p:grpSpPr>
          <a:xfrm>
            <a:off x="802061" y="4272022"/>
            <a:ext cx="4108701" cy="1217445"/>
            <a:chOff x="497266" y="4272022"/>
            <a:chExt cx="4108701" cy="1217445"/>
          </a:xfrm>
        </p:grpSpPr>
        <p:sp>
          <p:nvSpPr>
            <p:cNvPr id="8" name="Rectangle 7">
              <a:extLst>
                <a:ext uri="{FF2B5EF4-FFF2-40B4-BE49-F238E27FC236}">
                  <a16:creationId xmlns:a16="http://schemas.microsoft.com/office/drawing/2014/main" id="{B348028A-D017-7246-933E-3B3C442DFD57}"/>
                </a:ext>
              </a:extLst>
            </p:cNvPr>
            <p:cNvSpPr/>
            <p:nvPr/>
          </p:nvSpPr>
          <p:spPr>
            <a:xfrm>
              <a:off x="497266" y="4289138"/>
              <a:ext cx="3079689" cy="1200329"/>
            </a:xfrm>
            <a:prstGeom prst="rect">
              <a:avLst/>
            </a:prstGeom>
          </p:spPr>
          <p:txBody>
            <a:bodyPr wrap="none">
              <a:spAutoFit/>
            </a:bodyPr>
            <a:lstStyle/>
            <a:p>
              <a:pPr algn="ctr"/>
              <a:r>
                <a:rPr lang="en-US" sz="5000" dirty="0">
                  <a:solidFill>
                    <a:srgbClr val="002060"/>
                  </a:solidFill>
                  <a:latin typeface="Corbel" panose="020B0503020204020204" pitchFamily="34" charset="0"/>
                </a:rPr>
                <a:t>WHERE</a:t>
              </a:r>
            </a:p>
            <a:p>
              <a:pPr algn="ctr"/>
              <a:r>
                <a:rPr lang="en-US" sz="2200" dirty="0">
                  <a:latin typeface="Corbel" panose="020B0503020204020204" pitchFamily="34" charset="0"/>
                </a:rPr>
                <a:t>were the data collected? </a:t>
              </a:r>
            </a:p>
          </p:txBody>
        </p:sp>
        <p:pic>
          <p:nvPicPr>
            <p:cNvPr id="13" name="Graphic 12" descr="Globe outline">
              <a:extLst>
                <a:ext uri="{FF2B5EF4-FFF2-40B4-BE49-F238E27FC236}">
                  <a16:creationId xmlns:a16="http://schemas.microsoft.com/office/drawing/2014/main" id="{6C92B141-86E4-284C-9FEB-BCF72CD952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1567" y="4272022"/>
              <a:ext cx="914400" cy="914400"/>
            </a:xfrm>
            <a:prstGeom prst="rect">
              <a:avLst/>
            </a:prstGeom>
          </p:spPr>
        </p:pic>
      </p:grpSp>
      <p:grpSp>
        <p:nvGrpSpPr>
          <p:cNvPr id="35" name="Group 34">
            <a:extLst>
              <a:ext uri="{FF2B5EF4-FFF2-40B4-BE49-F238E27FC236}">
                <a16:creationId xmlns:a16="http://schemas.microsoft.com/office/drawing/2014/main" id="{C1AB61AA-8FE6-2043-B49C-77D8B982890B}"/>
              </a:ext>
            </a:extLst>
          </p:cNvPr>
          <p:cNvGrpSpPr/>
          <p:nvPr/>
        </p:nvGrpSpPr>
        <p:grpSpPr>
          <a:xfrm>
            <a:off x="6515412" y="1023350"/>
            <a:ext cx="4234715" cy="1200329"/>
            <a:chOff x="6515412" y="1023350"/>
            <a:chExt cx="4234715" cy="1200329"/>
          </a:xfrm>
        </p:grpSpPr>
        <p:sp>
          <p:nvSpPr>
            <p:cNvPr id="9" name="Rectangle 8">
              <a:extLst>
                <a:ext uri="{FF2B5EF4-FFF2-40B4-BE49-F238E27FC236}">
                  <a16:creationId xmlns:a16="http://schemas.microsoft.com/office/drawing/2014/main" id="{44E61A7C-F9FB-3640-B17B-E2EA79AB254C}"/>
                </a:ext>
              </a:extLst>
            </p:cNvPr>
            <p:cNvSpPr/>
            <p:nvPr/>
          </p:nvSpPr>
          <p:spPr>
            <a:xfrm>
              <a:off x="6515412" y="1023350"/>
              <a:ext cx="3079689" cy="1200329"/>
            </a:xfrm>
            <a:prstGeom prst="rect">
              <a:avLst/>
            </a:prstGeom>
          </p:spPr>
          <p:txBody>
            <a:bodyPr wrap="none">
              <a:spAutoFit/>
            </a:bodyPr>
            <a:lstStyle/>
            <a:p>
              <a:pPr algn="ctr"/>
              <a:r>
                <a:rPr lang="en-US" sz="5000" dirty="0">
                  <a:solidFill>
                    <a:srgbClr val="002060"/>
                  </a:solidFill>
                  <a:latin typeface="Corbel" panose="020B0503020204020204" pitchFamily="34" charset="0"/>
                </a:rPr>
                <a:t>HOW</a:t>
              </a:r>
            </a:p>
            <a:p>
              <a:pPr algn="ctr"/>
              <a:r>
                <a:rPr lang="en-US" sz="2200" dirty="0">
                  <a:latin typeface="Corbel" panose="020B0503020204020204" pitchFamily="34" charset="0"/>
                </a:rPr>
                <a:t>were the data collected? </a:t>
              </a:r>
            </a:p>
          </p:txBody>
        </p:sp>
        <p:pic>
          <p:nvPicPr>
            <p:cNvPr id="17" name="Graphic 16" descr="Clipboard with solid fill">
              <a:extLst>
                <a:ext uri="{FF2B5EF4-FFF2-40B4-BE49-F238E27FC236}">
                  <a16:creationId xmlns:a16="http://schemas.microsoft.com/office/drawing/2014/main" id="{46249E36-714F-9F4A-B979-D5BC9F02C8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35727" y="1166314"/>
              <a:ext cx="914400" cy="914400"/>
            </a:xfrm>
            <a:prstGeom prst="rect">
              <a:avLst/>
            </a:prstGeom>
          </p:spPr>
        </p:pic>
      </p:grpSp>
      <p:grpSp>
        <p:nvGrpSpPr>
          <p:cNvPr id="36" name="Group 35">
            <a:extLst>
              <a:ext uri="{FF2B5EF4-FFF2-40B4-BE49-F238E27FC236}">
                <a16:creationId xmlns:a16="http://schemas.microsoft.com/office/drawing/2014/main" id="{6A18BF0C-53A5-0A40-B523-DB5C0A8D1DFA}"/>
              </a:ext>
            </a:extLst>
          </p:cNvPr>
          <p:cNvGrpSpPr/>
          <p:nvPr/>
        </p:nvGrpSpPr>
        <p:grpSpPr>
          <a:xfrm>
            <a:off x="6828242" y="2647686"/>
            <a:ext cx="3921885" cy="1200329"/>
            <a:chOff x="6828242" y="2647686"/>
            <a:chExt cx="3921885" cy="1200329"/>
          </a:xfrm>
        </p:grpSpPr>
        <p:sp>
          <p:nvSpPr>
            <p:cNvPr id="5" name="Rectangle 4">
              <a:extLst>
                <a:ext uri="{FF2B5EF4-FFF2-40B4-BE49-F238E27FC236}">
                  <a16:creationId xmlns:a16="http://schemas.microsoft.com/office/drawing/2014/main" id="{6FB6B651-23AE-4F46-BB4E-BDE72C46F876}"/>
                </a:ext>
              </a:extLst>
            </p:cNvPr>
            <p:cNvSpPr/>
            <p:nvPr/>
          </p:nvSpPr>
          <p:spPr>
            <a:xfrm>
              <a:off x="6828242" y="2647686"/>
              <a:ext cx="2446503" cy="1200329"/>
            </a:xfrm>
            <a:prstGeom prst="rect">
              <a:avLst/>
            </a:prstGeom>
          </p:spPr>
          <p:txBody>
            <a:bodyPr wrap="none">
              <a:spAutoFit/>
            </a:bodyPr>
            <a:lstStyle/>
            <a:p>
              <a:pPr algn="ctr"/>
              <a:r>
                <a:rPr lang="en-US" sz="5000" dirty="0">
                  <a:solidFill>
                    <a:srgbClr val="002060"/>
                  </a:solidFill>
                  <a:latin typeface="Corbel" panose="020B0503020204020204" pitchFamily="34" charset="0"/>
                </a:rPr>
                <a:t>WHO</a:t>
              </a:r>
            </a:p>
            <a:p>
              <a:pPr algn="ctr"/>
              <a:r>
                <a:rPr lang="en-US" sz="2200" dirty="0">
                  <a:latin typeface="Corbel" panose="020B0503020204020204" pitchFamily="34" charset="0"/>
                </a:rPr>
                <a:t>collected the data? </a:t>
              </a:r>
            </a:p>
          </p:txBody>
        </p:sp>
        <p:pic>
          <p:nvPicPr>
            <p:cNvPr id="19" name="Graphic 18" descr="Group with solid fill">
              <a:extLst>
                <a:ext uri="{FF2B5EF4-FFF2-40B4-BE49-F238E27FC236}">
                  <a16:creationId xmlns:a16="http://schemas.microsoft.com/office/drawing/2014/main" id="{2C291670-25C7-3C43-B449-F60299638B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5727" y="2771077"/>
              <a:ext cx="914400" cy="914400"/>
            </a:xfrm>
            <a:prstGeom prst="rect">
              <a:avLst/>
            </a:prstGeom>
          </p:spPr>
        </p:pic>
      </p:grpSp>
      <p:grpSp>
        <p:nvGrpSpPr>
          <p:cNvPr id="37" name="Group 36">
            <a:extLst>
              <a:ext uri="{FF2B5EF4-FFF2-40B4-BE49-F238E27FC236}">
                <a16:creationId xmlns:a16="http://schemas.microsoft.com/office/drawing/2014/main" id="{186E52BC-2FF6-1B4C-9F3D-B85636DCC2F9}"/>
              </a:ext>
            </a:extLst>
          </p:cNvPr>
          <p:cNvGrpSpPr/>
          <p:nvPr/>
        </p:nvGrpSpPr>
        <p:grpSpPr>
          <a:xfrm>
            <a:off x="6562075" y="4289138"/>
            <a:ext cx="4188052" cy="1200329"/>
            <a:chOff x="6562075" y="4289138"/>
            <a:chExt cx="4188052" cy="1200329"/>
          </a:xfrm>
        </p:grpSpPr>
        <p:sp>
          <p:nvSpPr>
            <p:cNvPr id="6" name="Rectangle 5">
              <a:extLst>
                <a:ext uri="{FF2B5EF4-FFF2-40B4-BE49-F238E27FC236}">
                  <a16:creationId xmlns:a16="http://schemas.microsoft.com/office/drawing/2014/main" id="{03E9008E-B36B-EF4B-AA1C-D2C37CD2BB48}"/>
                </a:ext>
              </a:extLst>
            </p:cNvPr>
            <p:cNvSpPr/>
            <p:nvPr/>
          </p:nvSpPr>
          <p:spPr>
            <a:xfrm>
              <a:off x="6562075" y="4289138"/>
              <a:ext cx="3273652" cy="1200329"/>
            </a:xfrm>
            <a:prstGeom prst="rect">
              <a:avLst/>
            </a:prstGeom>
          </p:spPr>
          <p:txBody>
            <a:bodyPr wrap="none">
              <a:spAutoFit/>
            </a:bodyPr>
            <a:lstStyle/>
            <a:p>
              <a:pPr algn="ctr"/>
              <a:r>
                <a:rPr lang="en-US" sz="5000" dirty="0">
                  <a:solidFill>
                    <a:srgbClr val="002060"/>
                  </a:solidFill>
                  <a:latin typeface="Corbel" panose="020B0503020204020204" pitchFamily="34" charset="0"/>
                </a:rPr>
                <a:t>WHAT</a:t>
              </a:r>
            </a:p>
            <a:p>
              <a:pPr algn="ctr"/>
              <a:r>
                <a:rPr lang="en-US" sz="2200" dirty="0">
                  <a:latin typeface="Corbel" panose="020B0503020204020204" pitchFamily="34" charset="0"/>
                </a:rPr>
                <a:t>is the content of the data? </a:t>
              </a:r>
            </a:p>
          </p:txBody>
        </p:sp>
        <p:pic>
          <p:nvPicPr>
            <p:cNvPr id="23" name="Graphic 22" descr="Folder Search with solid fill">
              <a:extLst>
                <a:ext uri="{FF2B5EF4-FFF2-40B4-BE49-F238E27FC236}">
                  <a16:creationId xmlns:a16="http://schemas.microsoft.com/office/drawing/2014/main" id="{D47847B0-2B47-1745-8A3F-B2E60D4CD7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35727" y="4477373"/>
              <a:ext cx="914400" cy="914400"/>
            </a:xfrm>
            <a:prstGeom prst="rect">
              <a:avLst/>
            </a:prstGeom>
          </p:spPr>
        </p:pic>
      </p:grpSp>
      <p:grpSp>
        <p:nvGrpSpPr>
          <p:cNvPr id="33" name="Group 32">
            <a:extLst>
              <a:ext uri="{FF2B5EF4-FFF2-40B4-BE49-F238E27FC236}">
                <a16:creationId xmlns:a16="http://schemas.microsoft.com/office/drawing/2014/main" id="{7A9BC309-2677-1543-BD82-E16752A5F441}"/>
              </a:ext>
            </a:extLst>
          </p:cNvPr>
          <p:cNvGrpSpPr/>
          <p:nvPr/>
        </p:nvGrpSpPr>
        <p:grpSpPr>
          <a:xfrm>
            <a:off x="1062825" y="2628113"/>
            <a:ext cx="3909497" cy="1200329"/>
            <a:chOff x="758030" y="2628113"/>
            <a:chExt cx="3909497" cy="1200329"/>
          </a:xfrm>
        </p:grpSpPr>
        <p:sp>
          <p:nvSpPr>
            <p:cNvPr id="7" name="Rectangle 6">
              <a:extLst>
                <a:ext uri="{FF2B5EF4-FFF2-40B4-BE49-F238E27FC236}">
                  <a16:creationId xmlns:a16="http://schemas.microsoft.com/office/drawing/2014/main" id="{9B804501-3D77-4942-87D9-33AB8BE034EE}"/>
                </a:ext>
              </a:extLst>
            </p:cNvPr>
            <p:cNvSpPr/>
            <p:nvPr/>
          </p:nvSpPr>
          <p:spPr>
            <a:xfrm>
              <a:off x="758030" y="2628113"/>
              <a:ext cx="2632708" cy="1200329"/>
            </a:xfrm>
            <a:prstGeom prst="rect">
              <a:avLst/>
            </a:prstGeom>
          </p:spPr>
          <p:txBody>
            <a:bodyPr wrap="none">
              <a:spAutoFit/>
            </a:bodyPr>
            <a:lstStyle/>
            <a:p>
              <a:pPr algn="ctr"/>
              <a:r>
                <a:rPr lang="en-US" sz="5000" dirty="0">
                  <a:solidFill>
                    <a:srgbClr val="002060"/>
                  </a:solidFill>
                  <a:latin typeface="Corbel" panose="020B0503020204020204" pitchFamily="34" charset="0"/>
                </a:rPr>
                <a:t>WHEN</a:t>
              </a:r>
            </a:p>
            <a:p>
              <a:pPr algn="ctr"/>
              <a:r>
                <a:rPr lang="en-US" sz="2200" dirty="0">
                  <a:latin typeface="Corbel" panose="020B0503020204020204" pitchFamily="34" charset="0"/>
                </a:rPr>
                <a:t>were they collected? </a:t>
              </a:r>
            </a:p>
          </p:txBody>
        </p:sp>
        <p:pic>
          <p:nvPicPr>
            <p:cNvPr id="27" name="Graphic 26" descr="Daily calendar with solid fill">
              <a:extLst>
                <a:ext uri="{FF2B5EF4-FFF2-40B4-BE49-F238E27FC236}">
                  <a16:creationId xmlns:a16="http://schemas.microsoft.com/office/drawing/2014/main" id="{204882EE-99F4-144D-BD40-419E8A627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53127" y="2647686"/>
              <a:ext cx="914400" cy="914400"/>
            </a:xfrm>
            <a:prstGeom prst="rect">
              <a:avLst/>
            </a:prstGeom>
          </p:spPr>
        </p:pic>
      </p:grpSp>
    </p:spTree>
    <p:extLst>
      <p:ext uri="{BB962C8B-B14F-4D97-AF65-F5344CB8AC3E}">
        <p14:creationId xmlns:p14="http://schemas.microsoft.com/office/powerpoint/2010/main" val="106223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50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 presetClass="entr" presetSubtype="8" fill="hold" nodeType="afterEffect">
                                  <p:stCondLst>
                                    <p:cond delay="150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4000"/>
                            </p:stCondLst>
                            <p:childTnLst>
                              <p:par>
                                <p:cTn id="15" presetID="2" presetClass="entr" presetSubtype="2" fill="hold" nodeType="afterEffect">
                                  <p:stCondLst>
                                    <p:cond delay="150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0"/>
                            </p:stCondLst>
                            <p:childTnLst>
                              <p:par>
                                <p:cTn id="20" presetID="2" presetClass="entr" presetSubtype="8" fill="hold" nodeType="afterEffect">
                                  <p:stCondLst>
                                    <p:cond delay="150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0-#ppt_w/2"/>
                                          </p:val>
                                        </p:tav>
                                        <p:tav tm="100000">
                                          <p:val>
                                            <p:strVal val="#ppt_x"/>
                                          </p:val>
                                        </p:tav>
                                      </p:tavLst>
                                    </p:anim>
                                    <p:anim calcmode="lin" valueType="num">
                                      <p:cBhvr additive="base">
                                        <p:cTn id="23" dur="500" fill="hold"/>
                                        <p:tgtEl>
                                          <p:spTgt spid="34"/>
                                        </p:tgtEl>
                                        <p:attrNameLst>
                                          <p:attrName>ppt_y</p:attrName>
                                        </p:attrNameLst>
                                      </p:cBhvr>
                                      <p:tavLst>
                                        <p:tav tm="0">
                                          <p:val>
                                            <p:strVal val="#ppt_y"/>
                                          </p:val>
                                        </p:tav>
                                        <p:tav tm="100000">
                                          <p:val>
                                            <p:strVal val="#ppt_y"/>
                                          </p:val>
                                        </p:tav>
                                      </p:tavLst>
                                    </p:anim>
                                  </p:childTnLst>
                                </p:cTn>
                              </p:par>
                            </p:childTnLst>
                          </p:cTn>
                        </p:par>
                        <p:par>
                          <p:cTn id="24" fill="hold">
                            <p:stCondLst>
                              <p:cond delay="8000"/>
                            </p:stCondLst>
                            <p:childTnLst>
                              <p:par>
                                <p:cTn id="25" presetID="2" presetClass="entr" presetSubtype="2" fill="hold" nodeType="afterEffect">
                                  <p:stCondLst>
                                    <p:cond delay="150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A6A14-8F47-7A4D-9F6C-52F742B61F92}"/>
              </a:ext>
            </a:extLst>
          </p:cNvPr>
          <p:cNvSpPr/>
          <p:nvPr/>
        </p:nvSpPr>
        <p:spPr>
          <a:xfrm>
            <a:off x="506474" y="696719"/>
            <a:ext cx="6095708" cy="646331"/>
          </a:xfrm>
          <a:prstGeom prst="rect">
            <a:avLst/>
          </a:prstGeom>
        </p:spPr>
        <p:txBody>
          <a:bodyPr wrap="none">
            <a:spAutoFit/>
          </a:bodyPr>
          <a:lstStyle/>
          <a:p>
            <a:r>
              <a:rPr lang="en-US" sz="3600" dirty="0">
                <a:solidFill>
                  <a:srgbClr val="002060"/>
                </a:solidFill>
                <a:latin typeface="Corbel" panose="020B0503020204020204" pitchFamily="34" charset="0"/>
              </a:rPr>
              <a:t>You’ve seen metadata before…</a:t>
            </a:r>
          </a:p>
        </p:txBody>
      </p:sp>
      <p:sp>
        <p:nvSpPr>
          <p:cNvPr id="5" name="Rectangle 4">
            <a:extLst>
              <a:ext uri="{FF2B5EF4-FFF2-40B4-BE49-F238E27FC236}">
                <a16:creationId xmlns:a16="http://schemas.microsoft.com/office/drawing/2014/main" id="{64F6401F-7D39-4142-8718-F890075DE69E}"/>
              </a:ext>
            </a:extLst>
          </p:cNvPr>
          <p:cNvSpPr/>
          <p:nvPr/>
        </p:nvSpPr>
        <p:spPr>
          <a:xfrm>
            <a:off x="2556828" y="2866535"/>
            <a:ext cx="9057864" cy="646331"/>
          </a:xfrm>
          <a:prstGeom prst="rect">
            <a:avLst/>
          </a:prstGeom>
        </p:spPr>
        <p:txBody>
          <a:bodyPr wrap="none">
            <a:spAutoFit/>
          </a:bodyPr>
          <a:lstStyle/>
          <a:p>
            <a:r>
              <a:rPr lang="en-US" sz="3600" dirty="0">
                <a:solidFill>
                  <a:srgbClr val="002060"/>
                </a:solidFill>
                <a:latin typeface="Corbel" panose="020B0503020204020204" pitchFamily="34" charset="0"/>
              </a:rPr>
              <a:t>…attached to pictures taken with cell phones…</a:t>
            </a:r>
          </a:p>
        </p:txBody>
      </p:sp>
    </p:spTree>
    <p:extLst>
      <p:ext uri="{BB962C8B-B14F-4D97-AF65-F5344CB8AC3E}">
        <p14:creationId xmlns:p14="http://schemas.microsoft.com/office/powerpoint/2010/main" val="113808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AEE423-47A2-5A40-8EDE-A13F4D5A2FD3}"/>
              </a:ext>
            </a:extLst>
          </p:cNvPr>
          <p:cNvSpPr txBox="1"/>
          <p:nvPr/>
        </p:nvSpPr>
        <p:spPr>
          <a:xfrm>
            <a:off x="0" y="7542"/>
            <a:ext cx="8303741" cy="1015663"/>
          </a:xfrm>
          <a:prstGeom prst="rect">
            <a:avLst/>
          </a:prstGeom>
          <a:noFill/>
        </p:spPr>
        <p:txBody>
          <a:bodyPr wrap="square" rtlCol="0">
            <a:spAutoFit/>
          </a:bodyPr>
          <a:lstStyle/>
          <a:p>
            <a:pPr algn="ctr"/>
            <a:r>
              <a:rPr lang="en-US" sz="6000" dirty="0">
                <a:solidFill>
                  <a:srgbClr val="002060"/>
                </a:solidFill>
                <a:latin typeface="American Typewriter" panose="02090604020004020304" pitchFamily="18" charset="77"/>
              </a:rPr>
              <a:t>Our memory is</a:t>
            </a:r>
          </a:p>
        </p:txBody>
      </p:sp>
      <p:pic>
        <p:nvPicPr>
          <p:cNvPr id="8" name="Picture 7" descr="A close up of a dog&#10;&#10;Description automatically generated">
            <a:extLst>
              <a:ext uri="{FF2B5EF4-FFF2-40B4-BE49-F238E27FC236}">
                <a16:creationId xmlns:a16="http://schemas.microsoft.com/office/drawing/2014/main" id="{37C5653B-0F4B-BD4E-827F-30D71C3D7F6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21" b="97644" l="9987" r="89881">
                        <a14:foregroundMark x1="19378" y1="90551" x2="36772" y2="99702"/>
                        <a14:foregroundMark x1="36772" y1="99702" x2="99802" y2="99554"/>
                        <a14:foregroundMark x1="99802" y1="99554" x2="99802" y2="85913"/>
                        <a14:foregroundMark x1="99802" y1="85913" x2="87269" y2="75496"/>
                        <a14:foregroundMark x1="87269" y1="75496" x2="62632" y2="83581"/>
                        <a14:foregroundMark x1="62632" y1="83581" x2="40112" y2="83581"/>
                        <a14:foregroundMark x1="40112" y1="83581" x2="19378" y2="90154"/>
                        <a14:foregroundMark x1="18816" y1="90154" x2="33664" y2="98810"/>
                        <a14:foregroundMark x1="33664" y1="98810" x2="76157" y2="99702"/>
                        <a14:foregroundMark x1="76157" y1="99702" x2="95007" y2="99306"/>
                        <a14:foregroundMark x1="95007" y1="99306" x2="98677" y2="85813"/>
                        <a14:foregroundMark x1="98677" y1="85813" x2="26124" y2="88492"/>
                        <a14:foregroundMark x1="26124" y1="88492" x2="19378" y2="90551"/>
                        <a14:foregroundMark x1="16601" y1="91394" x2="16601" y2="91394"/>
                        <a14:foregroundMark x1="42659" y1="94296" x2="63194" y2="93477"/>
                        <a14:foregroundMark x1="63194" y1="93477" x2="63194" y2="93477"/>
                        <a14:foregroundMark x1="69279" y1="92212" x2="21594" y2="95957"/>
                        <a14:foregroundMark x1="21594" y1="95957" x2="21594" y2="95957"/>
                        <a14:foregroundMark x1="26587" y1="95139" x2="55423" y2="97644"/>
                      </a14:backgroundRemoval>
                    </a14:imgEffect>
                  </a14:imgLayer>
                </a14:imgProps>
              </a:ext>
            </a:extLst>
          </a:blip>
          <a:stretch>
            <a:fillRect/>
          </a:stretch>
        </p:blipFill>
        <p:spPr>
          <a:xfrm>
            <a:off x="7772400" y="439494"/>
            <a:ext cx="4835311" cy="6447082"/>
          </a:xfrm>
          <a:prstGeom prst="rect">
            <a:avLst/>
          </a:prstGeom>
        </p:spPr>
      </p:pic>
      <p:pic>
        <p:nvPicPr>
          <p:cNvPr id="10" name="Graphic 9" descr="Thought bubble outline">
            <a:extLst>
              <a:ext uri="{FF2B5EF4-FFF2-40B4-BE49-F238E27FC236}">
                <a16:creationId xmlns:a16="http://schemas.microsoft.com/office/drawing/2014/main" id="{CE7B051C-0607-144E-B313-3191E46D24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638293" y="918749"/>
            <a:ext cx="2789179" cy="2715710"/>
          </a:xfrm>
          <a:prstGeom prst="rect">
            <a:avLst/>
          </a:prstGeom>
        </p:spPr>
      </p:pic>
      <p:sp>
        <p:nvSpPr>
          <p:cNvPr id="6" name="TextBox 5">
            <a:extLst>
              <a:ext uri="{FF2B5EF4-FFF2-40B4-BE49-F238E27FC236}">
                <a16:creationId xmlns:a16="http://schemas.microsoft.com/office/drawing/2014/main" id="{BD0972B6-1C80-3D4C-9C90-7F1DDCD0ED3E}"/>
              </a:ext>
            </a:extLst>
          </p:cNvPr>
          <p:cNvSpPr txBox="1"/>
          <p:nvPr/>
        </p:nvSpPr>
        <p:spPr>
          <a:xfrm>
            <a:off x="1420291" y="3582888"/>
            <a:ext cx="6284740" cy="707886"/>
          </a:xfrm>
          <a:prstGeom prst="rect">
            <a:avLst/>
          </a:prstGeom>
          <a:noFill/>
        </p:spPr>
        <p:txBody>
          <a:bodyPr wrap="square">
            <a:spAutoFit/>
          </a:bodyPr>
          <a:lstStyle/>
          <a:p>
            <a:pPr marL="0" marR="0">
              <a:spcBef>
                <a:spcPts val="0"/>
              </a:spcBef>
              <a:spcAft>
                <a:spcPts val="0"/>
              </a:spcAft>
            </a:pPr>
            <a:r>
              <a:rPr lang="en-US" sz="4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Over time we forget details</a:t>
            </a:r>
            <a:r>
              <a:rPr lang="en-US" sz="4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t>
            </a:r>
            <a:endParaRPr lang="en-US" sz="4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FBD3723-B654-F64C-8978-AEA9B5CE300D}"/>
              </a:ext>
            </a:extLst>
          </p:cNvPr>
          <p:cNvSpPr txBox="1"/>
          <p:nvPr/>
        </p:nvSpPr>
        <p:spPr>
          <a:xfrm>
            <a:off x="1420291" y="3582888"/>
            <a:ext cx="5294466" cy="707886"/>
          </a:xfrm>
          <a:prstGeom prst="rect">
            <a:avLst/>
          </a:prstGeom>
          <a:noFill/>
        </p:spPr>
        <p:txBody>
          <a:bodyPr wrap="square">
            <a:spAutoFit/>
          </a:bodyPr>
          <a:lstStyle/>
          <a:p>
            <a:pPr marL="0" marR="0">
              <a:spcBef>
                <a:spcPts val="0"/>
              </a:spcBef>
              <a:spcAft>
                <a:spcPts val="0"/>
              </a:spcAft>
            </a:pPr>
            <a:r>
              <a:rPr lang="en-US" sz="4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Including our research.</a:t>
            </a:r>
          </a:p>
        </p:txBody>
      </p:sp>
      <p:sp>
        <p:nvSpPr>
          <p:cNvPr id="11" name="TextBox 10">
            <a:extLst>
              <a:ext uri="{FF2B5EF4-FFF2-40B4-BE49-F238E27FC236}">
                <a16:creationId xmlns:a16="http://schemas.microsoft.com/office/drawing/2014/main" id="{800323E7-8A6D-0B47-ADD1-02710CA74BBB}"/>
              </a:ext>
            </a:extLst>
          </p:cNvPr>
          <p:cNvSpPr txBox="1"/>
          <p:nvPr/>
        </p:nvSpPr>
        <p:spPr>
          <a:xfrm>
            <a:off x="1420291" y="3582888"/>
            <a:ext cx="4635837" cy="707886"/>
          </a:xfrm>
          <a:prstGeom prst="rect">
            <a:avLst/>
          </a:prstGeom>
          <a:noFill/>
        </p:spPr>
        <p:txBody>
          <a:bodyPr wrap="square">
            <a:spAutoFit/>
          </a:bodyPr>
          <a:lstStyle/>
          <a:p>
            <a:r>
              <a:rPr lang="en-US" sz="4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a:t>
            </a:r>
            <a:r>
              <a:rPr lang="en-US" sz="4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bout everything.</a:t>
            </a:r>
            <a:endParaRPr lang="en-US" sz="4000" dirty="0"/>
          </a:p>
        </p:txBody>
      </p:sp>
      <p:sp>
        <p:nvSpPr>
          <p:cNvPr id="12" name="TextBox 11">
            <a:extLst>
              <a:ext uri="{FF2B5EF4-FFF2-40B4-BE49-F238E27FC236}">
                <a16:creationId xmlns:a16="http://schemas.microsoft.com/office/drawing/2014/main" id="{A91DD285-17A0-6542-9858-6C61EE5C1AB4}"/>
              </a:ext>
            </a:extLst>
          </p:cNvPr>
          <p:cNvSpPr txBox="1"/>
          <p:nvPr/>
        </p:nvSpPr>
        <p:spPr>
          <a:xfrm>
            <a:off x="6215447" y="0"/>
            <a:ext cx="5460443" cy="1015663"/>
          </a:xfrm>
          <a:prstGeom prst="rect">
            <a:avLst/>
          </a:prstGeom>
          <a:noFill/>
        </p:spPr>
        <p:txBody>
          <a:bodyPr wrap="square" rtlCol="0">
            <a:spAutoFit/>
          </a:bodyPr>
          <a:lstStyle/>
          <a:p>
            <a:pPr algn="ctr"/>
            <a:r>
              <a:rPr lang="en-US" sz="6000" dirty="0">
                <a:solidFill>
                  <a:srgbClr val="002060"/>
                </a:solidFill>
                <a:latin typeface="American Typewriter" panose="02090604020004020304" pitchFamily="18" charset="77"/>
              </a:rPr>
              <a:t>unreliable.</a:t>
            </a:r>
          </a:p>
        </p:txBody>
      </p:sp>
      <p:grpSp>
        <p:nvGrpSpPr>
          <p:cNvPr id="13" name="Group 12">
            <a:extLst>
              <a:ext uri="{FF2B5EF4-FFF2-40B4-BE49-F238E27FC236}">
                <a16:creationId xmlns:a16="http://schemas.microsoft.com/office/drawing/2014/main" id="{E8BD73FD-93FF-F344-9B2F-E863DEEB7D2C}"/>
              </a:ext>
            </a:extLst>
          </p:cNvPr>
          <p:cNvGrpSpPr/>
          <p:nvPr/>
        </p:nvGrpSpPr>
        <p:grpSpPr>
          <a:xfrm>
            <a:off x="6547584" y="1744553"/>
            <a:ext cx="892680" cy="445779"/>
            <a:chOff x="6032951" y="1786040"/>
            <a:chExt cx="892680" cy="445779"/>
          </a:xfrm>
        </p:grpSpPr>
        <p:pic>
          <p:nvPicPr>
            <p:cNvPr id="14" name="Graphic 13" descr="Atom outline">
              <a:extLst>
                <a:ext uri="{FF2B5EF4-FFF2-40B4-BE49-F238E27FC236}">
                  <a16:creationId xmlns:a16="http://schemas.microsoft.com/office/drawing/2014/main" id="{5BE63EB7-85B4-CA48-8C04-1A1911BDC7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2951" y="1786661"/>
              <a:ext cx="445158" cy="445158"/>
            </a:xfrm>
            <a:prstGeom prst="rect">
              <a:avLst/>
            </a:prstGeom>
          </p:spPr>
        </p:pic>
        <p:pic>
          <p:nvPicPr>
            <p:cNvPr id="15" name="Graphic 14" descr="DNA outline">
              <a:extLst>
                <a:ext uri="{FF2B5EF4-FFF2-40B4-BE49-F238E27FC236}">
                  <a16:creationId xmlns:a16="http://schemas.microsoft.com/office/drawing/2014/main" id="{063E77EF-B899-AA49-ABE6-62C5378934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4996" y="1786040"/>
              <a:ext cx="410635" cy="410635"/>
            </a:xfrm>
            <a:prstGeom prst="rect">
              <a:avLst/>
            </a:prstGeom>
          </p:spPr>
        </p:pic>
        <p:sp>
          <p:nvSpPr>
            <p:cNvPr id="17" name="TextBox 16">
              <a:extLst>
                <a:ext uri="{FF2B5EF4-FFF2-40B4-BE49-F238E27FC236}">
                  <a16:creationId xmlns:a16="http://schemas.microsoft.com/office/drawing/2014/main" id="{3EB51BDD-C143-2A40-B96A-4BBB2B5A43AC}"/>
                </a:ext>
              </a:extLst>
            </p:cNvPr>
            <p:cNvSpPr txBox="1"/>
            <p:nvPr/>
          </p:nvSpPr>
          <p:spPr>
            <a:xfrm>
              <a:off x="6401049" y="1825384"/>
              <a:ext cx="224121" cy="369332"/>
            </a:xfrm>
            <a:prstGeom prst="rect">
              <a:avLst/>
            </a:prstGeom>
            <a:noFill/>
          </p:spPr>
          <p:txBody>
            <a:bodyPr wrap="square" rtlCol="0">
              <a:spAutoFit/>
            </a:bodyPr>
            <a:lstStyle/>
            <a:p>
              <a:r>
                <a:rPr lang="en-US" dirty="0"/>
                <a:t>+</a:t>
              </a:r>
            </a:p>
          </p:txBody>
        </p:sp>
      </p:grpSp>
    </p:spTree>
    <p:extLst>
      <p:ext uri="{BB962C8B-B14F-4D97-AF65-F5344CB8AC3E}">
        <p14:creationId xmlns:p14="http://schemas.microsoft.com/office/powerpoint/2010/main" val="275449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2" presetClass="entr" presetSubtype="8" fill="hold" grpId="0" nodeType="afterEffect">
                                  <p:stCondLst>
                                    <p:cond delay="10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0" presetClass="exit" presetSubtype="0" fill="hold" grpId="1" nodeType="afterEffect">
                                  <p:stCondLst>
                                    <p:cond delay="2000"/>
                                  </p:stCondLst>
                                  <p:childTnLst>
                                    <p:animEffect transition="out" filter="fade">
                                      <p:cBhvr>
                                        <p:cTn id="16" dur="2000"/>
                                        <p:tgtEl>
                                          <p:spTgt spid="6"/>
                                        </p:tgtEl>
                                      </p:cBhvr>
                                    </p:animEffect>
                                    <p:set>
                                      <p:cBhvr>
                                        <p:cTn id="17" dur="1" fill="hold">
                                          <p:stCondLst>
                                            <p:cond delay="1999"/>
                                          </p:stCondLst>
                                        </p:cTn>
                                        <p:tgtEl>
                                          <p:spTgt spid="6"/>
                                        </p:tgtEl>
                                        <p:attrNameLst>
                                          <p:attrName>style.visibility</p:attrName>
                                        </p:attrNameLst>
                                      </p:cBhvr>
                                      <p:to>
                                        <p:strVal val="hidden"/>
                                      </p:to>
                                    </p:set>
                                  </p:childTnLst>
                                </p:cTn>
                              </p:par>
                            </p:childTnLst>
                          </p:cTn>
                        </p:par>
                        <p:par>
                          <p:cTn id="18" fill="hold">
                            <p:stCondLst>
                              <p:cond delay="5500"/>
                            </p:stCondLst>
                            <p:childTnLst>
                              <p:par>
                                <p:cTn id="19" presetID="2" presetClass="entr" presetSubtype="4" fill="hold" grpId="1" nodeType="afterEffect">
                                  <p:stCondLst>
                                    <p:cond delay="10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ppt_x"/>
                                          </p:val>
                                        </p:tav>
                                        <p:tav tm="100000">
                                          <p:val>
                                            <p:strVal val="#ppt_x"/>
                                          </p:val>
                                        </p:tav>
                                      </p:tavLst>
                                    </p:anim>
                                    <p:anim calcmode="lin" valueType="num">
                                      <p:cBhvr additive="base">
                                        <p:cTn id="22" dur="1000" fill="hold"/>
                                        <p:tgtEl>
                                          <p:spTgt spid="11"/>
                                        </p:tgtEl>
                                        <p:attrNameLst>
                                          <p:attrName>ppt_y</p:attrName>
                                        </p:attrNameLst>
                                      </p:cBhvr>
                                      <p:tavLst>
                                        <p:tav tm="0">
                                          <p:val>
                                            <p:strVal val="1+#ppt_h/2"/>
                                          </p:val>
                                        </p:tav>
                                        <p:tav tm="100000">
                                          <p:val>
                                            <p:strVal val="#ppt_y"/>
                                          </p:val>
                                        </p:tav>
                                      </p:tavLst>
                                    </p:anim>
                                  </p:childTnLst>
                                </p:cTn>
                              </p:par>
                            </p:childTnLst>
                          </p:cTn>
                        </p:par>
                        <p:par>
                          <p:cTn id="23" fill="hold">
                            <p:stCondLst>
                              <p:cond delay="7500"/>
                            </p:stCondLst>
                            <p:childTnLst>
                              <p:par>
                                <p:cTn id="24" presetID="10" presetClass="exit" presetSubtype="0" fill="hold" grpId="0" nodeType="afterEffect">
                                  <p:stCondLst>
                                    <p:cond delay="1500"/>
                                  </p:stCondLst>
                                  <p:childTnLst>
                                    <p:animEffect transition="out" filter="fade">
                                      <p:cBhvr>
                                        <p:cTn id="25" dur="1000"/>
                                        <p:tgtEl>
                                          <p:spTgt spid="11"/>
                                        </p:tgtEl>
                                      </p:cBhvr>
                                    </p:animEffect>
                                    <p:set>
                                      <p:cBhvr>
                                        <p:cTn id="26" dur="1" fill="hold">
                                          <p:stCondLst>
                                            <p:cond delay="999"/>
                                          </p:stCondLst>
                                        </p:cTn>
                                        <p:tgtEl>
                                          <p:spTgt spid="11"/>
                                        </p:tgtEl>
                                        <p:attrNameLst>
                                          <p:attrName>style.visibility</p:attrName>
                                        </p:attrNameLst>
                                      </p:cBhvr>
                                      <p:to>
                                        <p:strVal val="hidden"/>
                                      </p:to>
                                    </p:set>
                                  </p:childTnLst>
                                </p:cTn>
                              </p:par>
                            </p:childTnLst>
                          </p:cTn>
                        </p:par>
                        <p:par>
                          <p:cTn id="27" fill="hold">
                            <p:stCondLst>
                              <p:cond delay="10000"/>
                            </p:stCondLst>
                            <p:childTnLst>
                              <p:par>
                                <p:cTn id="28" presetID="1" presetClass="entr" presetSubtype="0" fill="hold" grpId="1" nodeType="afterEffect">
                                  <p:stCondLst>
                                    <p:cond delay="1000"/>
                                  </p:stCondLst>
                                  <p:childTnLst>
                                    <p:set>
                                      <p:cBhvr>
                                        <p:cTn id="29" dur="1" fill="hold">
                                          <p:stCondLst>
                                            <p:cond delay="0"/>
                                          </p:stCondLst>
                                        </p:cTn>
                                        <p:tgtEl>
                                          <p:spTgt spid="9"/>
                                        </p:tgtEl>
                                        <p:attrNameLst>
                                          <p:attrName>style.visibility</p:attrName>
                                        </p:attrNameLst>
                                      </p:cBhvr>
                                      <p:to>
                                        <p:strVal val="visible"/>
                                      </p:to>
                                    </p:set>
                                  </p:childTnLst>
                                </p:cTn>
                              </p:par>
                            </p:childTnLst>
                          </p:cTn>
                        </p:par>
                        <p:par>
                          <p:cTn id="30" fill="hold">
                            <p:stCondLst>
                              <p:cond delay="11000"/>
                            </p:stCondLst>
                            <p:childTnLst>
                              <p:par>
                                <p:cTn id="31" presetID="45" presetClass="entr" presetSubtype="0" fill="hold" nodeType="afterEffect">
                                  <p:stCondLst>
                                    <p:cond delay="1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ppt_w</p:attrName>
                                        </p:attrNameLst>
                                      </p:cBhvr>
                                      <p:tavLst>
                                        <p:tav tm="0" fmla="#ppt_w*sin(2.5*pi*$)">
                                          <p:val>
                                            <p:fltVal val="0"/>
                                          </p:val>
                                        </p:tav>
                                        <p:tav tm="100000">
                                          <p:val>
                                            <p:fltVal val="1"/>
                                          </p:val>
                                        </p:tav>
                                      </p:tavLst>
                                    </p:anim>
                                    <p:anim calcmode="lin" valueType="num">
                                      <p:cBhvr>
                                        <p:cTn id="35" dur="1000" fill="hold"/>
                                        <p:tgtEl>
                                          <p:spTgt spid="13"/>
                                        </p:tgtEl>
                                        <p:attrNameLst>
                                          <p:attrName>ppt_h</p:attrName>
                                        </p:attrNameLst>
                                      </p:cBhvr>
                                      <p:tavLst>
                                        <p:tav tm="0">
                                          <p:val>
                                            <p:strVal val="#ppt_h"/>
                                          </p:val>
                                        </p:tav>
                                        <p:tav tm="100000">
                                          <p:val>
                                            <p:strVal val="#ppt_h"/>
                                          </p:val>
                                        </p:tav>
                                      </p:tavLst>
                                    </p:anim>
                                  </p:childTnLst>
                                </p:cTn>
                              </p:par>
                            </p:childTnLst>
                          </p:cTn>
                        </p:par>
                        <p:par>
                          <p:cTn id="36" fill="hold">
                            <p:stCondLst>
                              <p:cond delay="13500"/>
                            </p:stCondLst>
                            <p:childTnLst>
                              <p:par>
                                <p:cTn id="37" presetID="10" presetClass="exit" presetSubtype="0" fill="hold" grpId="0" nodeType="afterEffect">
                                  <p:stCondLst>
                                    <p:cond delay="1500"/>
                                  </p:stCondLst>
                                  <p:childTnLst>
                                    <p:animEffect transition="out" filter="fade">
                                      <p:cBhvr>
                                        <p:cTn id="38" dur="2000"/>
                                        <p:tgtEl>
                                          <p:spTgt spid="9"/>
                                        </p:tgtEl>
                                      </p:cBhvr>
                                    </p:animEffect>
                                    <p:set>
                                      <p:cBhvr>
                                        <p:cTn id="39" dur="1" fill="hold">
                                          <p:stCondLst>
                                            <p:cond delay="1999"/>
                                          </p:stCondLst>
                                        </p:cTn>
                                        <p:tgtEl>
                                          <p:spTgt spid="9"/>
                                        </p:tgtEl>
                                        <p:attrNameLst>
                                          <p:attrName>style.visibility</p:attrName>
                                        </p:attrNameLst>
                                      </p:cBhvr>
                                      <p:to>
                                        <p:strVal val="hidden"/>
                                      </p:to>
                                    </p:set>
                                  </p:childTnLst>
                                </p:cTn>
                              </p:par>
                              <p:par>
                                <p:cTn id="40" presetID="9" presetClass="exit" presetSubtype="0" fill="hold" nodeType="withEffect">
                                  <p:stCondLst>
                                    <p:cond delay="1500"/>
                                  </p:stCondLst>
                                  <p:childTnLst>
                                    <p:animEffect transition="out" filter="dissolve">
                                      <p:cBhvr>
                                        <p:cTn id="41" dur="2000"/>
                                        <p:tgtEl>
                                          <p:spTgt spid="13"/>
                                        </p:tgtEl>
                                      </p:cBhvr>
                                    </p:animEffect>
                                    <p:set>
                                      <p:cBhvr>
                                        <p:cTn id="42"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P spid="11" grpId="0"/>
      <p:bldP spid="11" grpId="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318CBE-2AE7-D044-86A1-20B8A7F3C387}"/>
              </a:ext>
            </a:extLst>
          </p:cNvPr>
          <p:cNvPicPr>
            <a:picLocks noChangeAspect="1"/>
          </p:cNvPicPr>
          <p:nvPr/>
        </p:nvPicPr>
        <p:blipFill>
          <a:blip r:embed="rId2"/>
          <a:stretch>
            <a:fillRect/>
          </a:stretch>
        </p:blipFill>
        <p:spPr>
          <a:xfrm>
            <a:off x="1947844" y="1498860"/>
            <a:ext cx="8296312" cy="4986780"/>
          </a:xfrm>
          <a:prstGeom prst="rect">
            <a:avLst/>
          </a:prstGeom>
          <a:ln>
            <a:solidFill>
              <a:srgbClr val="000000"/>
            </a:solidFill>
          </a:ln>
        </p:spPr>
      </p:pic>
      <p:sp>
        <p:nvSpPr>
          <p:cNvPr id="6" name="Rectangle 5">
            <a:extLst>
              <a:ext uri="{FF2B5EF4-FFF2-40B4-BE49-F238E27FC236}">
                <a16:creationId xmlns:a16="http://schemas.microsoft.com/office/drawing/2014/main" id="{46D11D54-7211-EE43-97AD-B654A2E079CC}"/>
              </a:ext>
            </a:extLst>
          </p:cNvPr>
          <p:cNvSpPr/>
          <p:nvPr/>
        </p:nvSpPr>
        <p:spPr>
          <a:xfrm>
            <a:off x="227416" y="852530"/>
            <a:ext cx="1255793" cy="646331"/>
          </a:xfrm>
          <a:prstGeom prst="rect">
            <a:avLst/>
          </a:prstGeom>
        </p:spPr>
        <p:txBody>
          <a:bodyPr wrap="none">
            <a:spAutoFit/>
          </a:bodyPr>
          <a:lstStyle/>
          <a:p>
            <a:pPr algn="ctr"/>
            <a:r>
              <a:rPr lang="en-US" b="1" dirty="0">
                <a:solidFill>
                  <a:srgbClr val="00B0F0"/>
                </a:solidFill>
                <a:latin typeface="Corbel" panose="020B0503020204020204" pitchFamily="34" charset="0"/>
              </a:rPr>
              <a:t>DATA</a:t>
            </a:r>
          </a:p>
          <a:p>
            <a:pPr algn="ctr"/>
            <a:r>
              <a:rPr lang="en-US" dirty="0">
                <a:latin typeface="Corbel" panose="020B0503020204020204" pitchFamily="34" charset="0"/>
              </a:rPr>
              <a:t>(the photo)</a:t>
            </a:r>
            <a:endParaRPr lang="en-US" dirty="0"/>
          </a:p>
        </p:txBody>
      </p:sp>
      <p:sp>
        <p:nvSpPr>
          <p:cNvPr id="7" name="Right Arrow 6">
            <a:extLst>
              <a:ext uri="{FF2B5EF4-FFF2-40B4-BE49-F238E27FC236}">
                <a16:creationId xmlns:a16="http://schemas.microsoft.com/office/drawing/2014/main" id="{C492DAF9-7F10-164F-B248-1597261C2BFA}"/>
              </a:ext>
            </a:extLst>
          </p:cNvPr>
          <p:cNvSpPr/>
          <p:nvPr/>
        </p:nvSpPr>
        <p:spPr>
          <a:xfrm rot="2428614">
            <a:off x="644316" y="1905700"/>
            <a:ext cx="1417163" cy="77317"/>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35079A6-A275-C64F-93D1-7D02A20A22F6}"/>
              </a:ext>
            </a:extLst>
          </p:cNvPr>
          <p:cNvSpPr/>
          <p:nvPr/>
        </p:nvSpPr>
        <p:spPr>
          <a:xfrm>
            <a:off x="10495712" y="852530"/>
            <a:ext cx="1348190" cy="369332"/>
          </a:xfrm>
          <a:prstGeom prst="rect">
            <a:avLst/>
          </a:prstGeom>
        </p:spPr>
        <p:txBody>
          <a:bodyPr wrap="none">
            <a:spAutoFit/>
          </a:bodyPr>
          <a:lstStyle/>
          <a:p>
            <a:pPr algn="ctr"/>
            <a:r>
              <a:rPr lang="en-US" b="1" dirty="0">
                <a:solidFill>
                  <a:srgbClr val="C00000"/>
                </a:solidFill>
                <a:latin typeface="Corbel" panose="020B0503020204020204" pitchFamily="34" charset="0"/>
              </a:rPr>
              <a:t>METADATA</a:t>
            </a:r>
          </a:p>
        </p:txBody>
      </p:sp>
      <p:sp>
        <p:nvSpPr>
          <p:cNvPr id="9" name="Rectangle 8">
            <a:extLst>
              <a:ext uri="{FF2B5EF4-FFF2-40B4-BE49-F238E27FC236}">
                <a16:creationId xmlns:a16="http://schemas.microsoft.com/office/drawing/2014/main" id="{9CB01CE3-8FD4-5740-B738-30318CE13AF5}"/>
              </a:ext>
            </a:extLst>
          </p:cNvPr>
          <p:cNvSpPr/>
          <p:nvPr/>
        </p:nvSpPr>
        <p:spPr>
          <a:xfrm>
            <a:off x="10285834" y="1632422"/>
            <a:ext cx="651140" cy="338554"/>
          </a:xfrm>
          <a:prstGeom prst="rect">
            <a:avLst/>
          </a:prstGeom>
        </p:spPr>
        <p:txBody>
          <a:bodyPr wrap="none">
            <a:spAutoFit/>
          </a:bodyPr>
          <a:lstStyle/>
          <a:p>
            <a:pPr algn="ctr"/>
            <a:r>
              <a:rPr lang="en-US" sz="1600" dirty="0">
                <a:solidFill>
                  <a:srgbClr val="C00000"/>
                </a:solidFill>
                <a:latin typeface="Corbel" panose="020B0503020204020204" pitchFamily="34" charset="0"/>
              </a:rPr>
              <a:t>when</a:t>
            </a:r>
            <a:endParaRPr lang="en-US" sz="1600" dirty="0">
              <a:solidFill>
                <a:srgbClr val="C00000"/>
              </a:solidFill>
            </a:endParaRPr>
          </a:p>
        </p:txBody>
      </p:sp>
      <p:sp>
        <p:nvSpPr>
          <p:cNvPr id="10" name="Rectangle 9">
            <a:extLst>
              <a:ext uri="{FF2B5EF4-FFF2-40B4-BE49-F238E27FC236}">
                <a16:creationId xmlns:a16="http://schemas.microsoft.com/office/drawing/2014/main" id="{69C5319E-DB34-9041-A0CE-8A64D4A59A2F}"/>
              </a:ext>
            </a:extLst>
          </p:cNvPr>
          <p:cNvSpPr/>
          <p:nvPr/>
        </p:nvSpPr>
        <p:spPr>
          <a:xfrm>
            <a:off x="10337130" y="3279139"/>
            <a:ext cx="548548" cy="338554"/>
          </a:xfrm>
          <a:prstGeom prst="rect">
            <a:avLst/>
          </a:prstGeom>
        </p:spPr>
        <p:txBody>
          <a:bodyPr wrap="none">
            <a:spAutoFit/>
          </a:bodyPr>
          <a:lstStyle/>
          <a:p>
            <a:pPr algn="ctr"/>
            <a:r>
              <a:rPr lang="en-US" sz="1600" dirty="0">
                <a:solidFill>
                  <a:srgbClr val="C00000"/>
                </a:solidFill>
                <a:latin typeface="Corbel" panose="020B0503020204020204" pitchFamily="34" charset="0"/>
              </a:rPr>
              <a:t>how</a:t>
            </a:r>
            <a:endParaRPr lang="en-US" sz="1600" dirty="0">
              <a:solidFill>
                <a:srgbClr val="C00000"/>
              </a:solidFill>
            </a:endParaRPr>
          </a:p>
        </p:txBody>
      </p:sp>
      <p:sp>
        <p:nvSpPr>
          <p:cNvPr id="11" name="Rectangle 10">
            <a:extLst>
              <a:ext uri="{FF2B5EF4-FFF2-40B4-BE49-F238E27FC236}">
                <a16:creationId xmlns:a16="http://schemas.microsoft.com/office/drawing/2014/main" id="{6633239B-D8BE-1041-8605-AB2C390F6B8A}"/>
              </a:ext>
            </a:extLst>
          </p:cNvPr>
          <p:cNvSpPr/>
          <p:nvPr/>
        </p:nvSpPr>
        <p:spPr>
          <a:xfrm>
            <a:off x="10301078" y="4671581"/>
            <a:ext cx="713657" cy="338554"/>
          </a:xfrm>
          <a:prstGeom prst="rect">
            <a:avLst/>
          </a:prstGeom>
        </p:spPr>
        <p:txBody>
          <a:bodyPr wrap="none">
            <a:spAutoFit/>
          </a:bodyPr>
          <a:lstStyle/>
          <a:p>
            <a:pPr algn="ctr"/>
            <a:r>
              <a:rPr lang="en-US" sz="1600" dirty="0">
                <a:solidFill>
                  <a:srgbClr val="C00000"/>
                </a:solidFill>
                <a:latin typeface="Corbel" panose="020B0503020204020204" pitchFamily="34" charset="0"/>
              </a:rPr>
              <a:t>where</a:t>
            </a:r>
            <a:endParaRPr lang="en-US" sz="1600" dirty="0">
              <a:solidFill>
                <a:srgbClr val="C00000"/>
              </a:solidFill>
            </a:endParaRPr>
          </a:p>
        </p:txBody>
      </p:sp>
      <p:sp>
        <p:nvSpPr>
          <p:cNvPr id="12" name="Rectangle 11">
            <a:extLst>
              <a:ext uri="{FF2B5EF4-FFF2-40B4-BE49-F238E27FC236}">
                <a16:creationId xmlns:a16="http://schemas.microsoft.com/office/drawing/2014/main" id="{67FE805A-C21E-C24A-9A62-099132687DE5}"/>
              </a:ext>
            </a:extLst>
          </p:cNvPr>
          <p:cNvSpPr/>
          <p:nvPr/>
        </p:nvSpPr>
        <p:spPr>
          <a:xfrm>
            <a:off x="10337129" y="3931894"/>
            <a:ext cx="548548" cy="338554"/>
          </a:xfrm>
          <a:prstGeom prst="rect">
            <a:avLst/>
          </a:prstGeom>
        </p:spPr>
        <p:txBody>
          <a:bodyPr wrap="none">
            <a:spAutoFit/>
          </a:bodyPr>
          <a:lstStyle/>
          <a:p>
            <a:pPr algn="ctr"/>
            <a:r>
              <a:rPr lang="en-US" sz="1600" dirty="0">
                <a:solidFill>
                  <a:srgbClr val="C00000"/>
                </a:solidFill>
                <a:latin typeface="Corbel" panose="020B0503020204020204" pitchFamily="34" charset="0"/>
              </a:rPr>
              <a:t>who</a:t>
            </a:r>
            <a:endParaRPr lang="en-US" sz="1600" dirty="0">
              <a:solidFill>
                <a:srgbClr val="C00000"/>
              </a:solidFill>
            </a:endParaRPr>
          </a:p>
        </p:txBody>
      </p:sp>
      <p:sp>
        <p:nvSpPr>
          <p:cNvPr id="13" name="Rectangle 12">
            <a:extLst>
              <a:ext uri="{FF2B5EF4-FFF2-40B4-BE49-F238E27FC236}">
                <a16:creationId xmlns:a16="http://schemas.microsoft.com/office/drawing/2014/main" id="{FDD4D70C-2262-5A4F-87E4-8DD9ABF5778C}"/>
              </a:ext>
            </a:extLst>
          </p:cNvPr>
          <p:cNvSpPr/>
          <p:nvPr/>
        </p:nvSpPr>
        <p:spPr>
          <a:xfrm>
            <a:off x="10305872" y="2372109"/>
            <a:ext cx="611065" cy="338554"/>
          </a:xfrm>
          <a:prstGeom prst="rect">
            <a:avLst/>
          </a:prstGeom>
        </p:spPr>
        <p:txBody>
          <a:bodyPr wrap="none">
            <a:spAutoFit/>
          </a:bodyPr>
          <a:lstStyle/>
          <a:p>
            <a:pPr algn="ctr"/>
            <a:r>
              <a:rPr lang="en-US" sz="1600" dirty="0">
                <a:solidFill>
                  <a:srgbClr val="C00000"/>
                </a:solidFill>
                <a:latin typeface="Corbel" panose="020B0503020204020204" pitchFamily="34" charset="0"/>
              </a:rPr>
              <a:t>what</a:t>
            </a:r>
            <a:endParaRPr lang="en-US" sz="1600" dirty="0">
              <a:solidFill>
                <a:srgbClr val="C00000"/>
              </a:solidFill>
            </a:endParaRPr>
          </a:p>
        </p:txBody>
      </p:sp>
      <p:sp>
        <p:nvSpPr>
          <p:cNvPr id="14" name="Right Arrow 13">
            <a:extLst>
              <a:ext uri="{FF2B5EF4-FFF2-40B4-BE49-F238E27FC236}">
                <a16:creationId xmlns:a16="http://schemas.microsoft.com/office/drawing/2014/main" id="{1B1623BF-96E8-7D4B-8581-6182D78D9005}"/>
              </a:ext>
            </a:extLst>
          </p:cNvPr>
          <p:cNvSpPr/>
          <p:nvPr/>
        </p:nvSpPr>
        <p:spPr>
          <a:xfrm rot="8375862">
            <a:off x="9279805" y="1583230"/>
            <a:ext cx="1417163" cy="9144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32AC8B1-564E-CE42-A6B8-CDC420EE1450}"/>
              </a:ext>
            </a:extLst>
          </p:cNvPr>
          <p:cNvSpPr/>
          <p:nvPr/>
        </p:nvSpPr>
        <p:spPr>
          <a:xfrm>
            <a:off x="227416" y="852530"/>
            <a:ext cx="6825566" cy="585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106C00-48BA-E441-8636-2B4A8BC01CDC}"/>
              </a:ext>
            </a:extLst>
          </p:cNvPr>
          <p:cNvSpPr/>
          <p:nvPr/>
        </p:nvSpPr>
        <p:spPr>
          <a:xfrm>
            <a:off x="6999194" y="688917"/>
            <a:ext cx="4867060" cy="585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70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A6A14-8F47-7A4D-9F6C-52F742B61F92}"/>
              </a:ext>
            </a:extLst>
          </p:cNvPr>
          <p:cNvSpPr/>
          <p:nvPr/>
        </p:nvSpPr>
        <p:spPr>
          <a:xfrm>
            <a:off x="1353460" y="2888886"/>
            <a:ext cx="4597734" cy="646331"/>
          </a:xfrm>
          <a:prstGeom prst="rect">
            <a:avLst/>
          </a:prstGeom>
        </p:spPr>
        <p:txBody>
          <a:bodyPr wrap="none">
            <a:spAutoFit/>
          </a:bodyPr>
          <a:lstStyle/>
          <a:p>
            <a:r>
              <a:rPr lang="en-US" sz="3600" dirty="0">
                <a:solidFill>
                  <a:srgbClr val="002060"/>
                </a:solidFill>
                <a:latin typeface="Corbel" panose="020B0503020204020204" pitchFamily="34" charset="0"/>
              </a:rPr>
              <a:t>When reading a book…</a:t>
            </a:r>
          </a:p>
        </p:txBody>
      </p:sp>
    </p:spTree>
    <p:extLst>
      <p:ext uri="{BB962C8B-B14F-4D97-AF65-F5344CB8AC3E}">
        <p14:creationId xmlns:p14="http://schemas.microsoft.com/office/powerpoint/2010/main" val="4071259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2050" name="Picture 2">
            <a:extLst>
              <a:ext uri="{FF2B5EF4-FFF2-40B4-BE49-F238E27FC236}">
                <a16:creationId xmlns:a16="http://schemas.microsoft.com/office/drawing/2014/main" id="{4733DADD-96D0-E842-A882-5542AE91E4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54" b="12146"/>
          <a:stretch/>
        </p:blipFill>
        <p:spPr bwMode="auto">
          <a:xfrm>
            <a:off x="1436934" y="598712"/>
            <a:ext cx="10123694" cy="56935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EAD7D64-909C-3F47-B726-3AA4AA397923}"/>
              </a:ext>
            </a:extLst>
          </p:cNvPr>
          <p:cNvSpPr/>
          <p:nvPr/>
        </p:nvSpPr>
        <p:spPr>
          <a:xfrm>
            <a:off x="8021171" y="6540712"/>
            <a:ext cx="4169305" cy="246221"/>
          </a:xfrm>
          <a:prstGeom prst="rect">
            <a:avLst/>
          </a:prstGeom>
        </p:spPr>
        <p:txBody>
          <a:bodyPr wrap="square">
            <a:spAutoFit/>
          </a:bodyPr>
          <a:lstStyle/>
          <a:p>
            <a:pPr algn="ctr"/>
            <a:r>
              <a:rPr lang="en-US" sz="1000" dirty="0"/>
              <a:t>Modified from </a:t>
            </a:r>
            <a:r>
              <a:rPr lang="en-US" sz="1000" dirty="0">
                <a:hlinkClick r:id="rId3"/>
              </a:rPr>
              <a:t>https://</a:t>
            </a:r>
            <a:r>
              <a:rPr lang="en-US" sz="1000" dirty="0" err="1">
                <a:hlinkClick r:id="rId3"/>
              </a:rPr>
              <a:t>dataedo.com</a:t>
            </a:r>
            <a:r>
              <a:rPr lang="en-US" sz="1000" dirty="0">
                <a:hlinkClick r:id="rId3"/>
              </a:rPr>
              <a:t>/kb/data-glossary/what-is-metadata</a:t>
            </a:r>
            <a:endParaRPr lang="en-US" sz="1000" dirty="0"/>
          </a:p>
        </p:txBody>
      </p:sp>
      <p:sp>
        <p:nvSpPr>
          <p:cNvPr id="7" name="Rectangle 6">
            <a:extLst>
              <a:ext uri="{FF2B5EF4-FFF2-40B4-BE49-F238E27FC236}">
                <a16:creationId xmlns:a16="http://schemas.microsoft.com/office/drawing/2014/main" id="{CE921CED-C0A1-B74B-934B-0CB6467E0A13}"/>
              </a:ext>
            </a:extLst>
          </p:cNvPr>
          <p:cNvSpPr/>
          <p:nvPr/>
        </p:nvSpPr>
        <p:spPr>
          <a:xfrm>
            <a:off x="631372" y="1184385"/>
            <a:ext cx="3254828" cy="800219"/>
          </a:xfrm>
          <a:prstGeom prst="rect">
            <a:avLst/>
          </a:prstGeom>
          <a:solidFill>
            <a:schemeClr val="bg1"/>
          </a:solidFill>
          <a:ln w="50800">
            <a:solidFill>
              <a:srgbClr val="00B0F0"/>
            </a:solidFill>
          </a:ln>
        </p:spPr>
        <p:txBody>
          <a:bodyPr wrap="square">
            <a:spAutoFit/>
          </a:bodyPr>
          <a:lstStyle/>
          <a:p>
            <a:pPr algn="ctr"/>
            <a:r>
              <a:rPr lang="en-US" sz="3000" dirty="0">
                <a:solidFill>
                  <a:srgbClr val="00B0F0"/>
                </a:solidFill>
              </a:rPr>
              <a:t>Data</a:t>
            </a:r>
          </a:p>
          <a:p>
            <a:pPr algn="ctr"/>
            <a:r>
              <a:rPr lang="en-US" sz="1600" i="1" dirty="0"/>
              <a:t>information in text, tables, figures</a:t>
            </a:r>
          </a:p>
        </p:txBody>
      </p:sp>
      <p:sp>
        <p:nvSpPr>
          <p:cNvPr id="10" name="Rectangle 9">
            <a:extLst>
              <a:ext uri="{FF2B5EF4-FFF2-40B4-BE49-F238E27FC236}">
                <a16:creationId xmlns:a16="http://schemas.microsoft.com/office/drawing/2014/main" id="{DF43939A-0562-764C-8CD3-E0A179CC78D6}"/>
              </a:ext>
            </a:extLst>
          </p:cNvPr>
          <p:cNvSpPr/>
          <p:nvPr/>
        </p:nvSpPr>
        <p:spPr>
          <a:xfrm>
            <a:off x="3946683" y="3672351"/>
            <a:ext cx="1867406" cy="338554"/>
          </a:xfrm>
          <a:prstGeom prst="rect">
            <a:avLst/>
          </a:prstGeom>
          <a:solidFill>
            <a:schemeClr val="bg1"/>
          </a:solidFill>
        </p:spPr>
        <p:txBody>
          <a:bodyPr wrap="square">
            <a:spAutoFit/>
          </a:bodyPr>
          <a:lstStyle/>
          <a:p>
            <a:pPr algn="ctr"/>
            <a:r>
              <a:rPr lang="en-US" sz="1600" i="1" dirty="0"/>
              <a:t>table of contents</a:t>
            </a:r>
          </a:p>
        </p:txBody>
      </p:sp>
      <p:sp>
        <p:nvSpPr>
          <p:cNvPr id="11" name="Rectangle 10">
            <a:extLst>
              <a:ext uri="{FF2B5EF4-FFF2-40B4-BE49-F238E27FC236}">
                <a16:creationId xmlns:a16="http://schemas.microsoft.com/office/drawing/2014/main" id="{C831F0F2-04DF-4841-A62F-0935A0EE0AAC}"/>
              </a:ext>
            </a:extLst>
          </p:cNvPr>
          <p:cNvSpPr/>
          <p:nvPr/>
        </p:nvSpPr>
        <p:spPr>
          <a:xfrm rot="5400000">
            <a:off x="1206818" y="2075143"/>
            <a:ext cx="646331" cy="2468336"/>
          </a:xfrm>
          <a:prstGeom prst="rect">
            <a:avLst/>
          </a:prstGeom>
          <a:solidFill>
            <a:schemeClr val="bg1"/>
          </a:solidFill>
          <a:ln w="34925">
            <a:solidFill>
              <a:srgbClr val="C00000"/>
            </a:solidFill>
          </a:ln>
        </p:spPr>
        <p:txBody>
          <a:bodyPr vert="vert270" wrap="square">
            <a:spAutoFit/>
          </a:bodyPr>
          <a:lstStyle/>
          <a:p>
            <a:pPr algn="ctr"/>
            <a:r>
              <a:rPr lang="en-US" sz="3000" dirty="0">
                <a:solidFill>
                  <a:srgbClr val="C00000"/>
                </a:solidFill>
              </a:rPr>
              <a:t>Metadata</a:t>
            </a:r>
          </a:p>
        </p:txBody>
      </p:sp>
      <p:sp>
        <p:nvSpPr>
          <p:cNvPr id="13" name="Rectangle 12">
            <a:extLst>
              <a:ext uri="{FF2B5EF4-FFF2-40B4-BE49-F238E27FC236}">
                <a16:creationId xmlns:a16="http://schemas.microsoft.com/office/drawing/2014/main" id="{03557345-318F-6B42-813B-2C3FC7240B50}"/>
              </a:ext>
            </a:extLst>
          </p:cNvPr>
          <p:cNvSpPr/>
          <p:nvPr/>
        </p:nvSpPr>
        <p:spPr>
          <a:xfrm>
            <a:off x="1870547" y="5830569"/>
            <a:ext cx="966782" cy="338554"/>
          </a:xfrm>
          <a:prstGeom prst="rect">
            <a:avLst/>
          </a:prstGeom>
          <a:solidFill>
            <a:schemeClr val="bg1"/>
          </a:solidFill>
        </p:spPr>
        <p:txBody>
          <a:bodyPr wrap="square">
            <a:spAutoFit/>
          </a:bodyPr>
          <a:lstStyle/>
          <a:p>
            <a:pPr algn="ctr"/>
            <a:r>
              <a:rPr lang="en-US" sz="1600" i="1" dirty="0"/>
              <a:t>summary</a:t>
            </a:r>
          </a:p>
        </p:txBody>
      </p:sp>
      <p:sp>
        <p:nvSpPr>
          <p:cNvPr id="14" name="Rectangle 13">
            <a:extLst>
              <a:ext uri="{FF2B5EF4-FFF2-40B4-BE49-F238E27FC236}">
                <a16:creationId xmlns:a16="http://schemas.microsoft.com/office/drawing/2014/main" id="{76E5D675-81EA-C64F-B487-D2759B456E81}"/>
              </a:ext>
            </a:extLst>
          </p:cNvPr>
          <p:cNvSpPr/>
          <p:nvPr/>
        </p:nvSpPr>
        <p:spPr>
          <a:xfrm>
            <a:off x="5504809" y="4977534"/>
            <a:ext cx="1489115" cy="400110"/>
          </a:xfrm>
          <a:prstGeom prst="rect">
            <a:avLst/>
          </a:prstGeom>
          <a:solidFill>
            <a:schemeClr val="bg1">
              <a:lumMod val="85000"/>
            </a:schemeClr>
          </a:solidFill>
        </p:spPr>
        <p:txBody>
          <a:bodyPr wrap="square">
            <a:spAutoFit/>
          </a:bodyPr>
          <a:lstStyle/>
          <a:p>
            <a:pPr algn="ctr"/>
            <a:endParaRPr lang="en-US" sz="2000" dirty="0"/>
          </a:p>
        </p:txBody>
      </p:sp>
      <p:sp>
        <p:nvSpPr>
          <p:cNvPr id="15" name="Rectangle 14">
            <a:extLst>
              <a:ext uri="{FF2B5EF4-FFF2-40B4-BE49-F238E27FC236}">
                <a16:creationId xmlns:a16="http://schemas.microsoft.com/office/drawing/2014/main" id="{13ACAA3E-E32A-7E45-ADDA-F75E3BFE5BA0}"/>
              </a:ext>
            </a:extLst>
          </p:cNvPr>
          <p:cNvSpPr/>
          <p:nvPr/>
        </p:nvSpPr>
        <p:spPr>
          <a:xfrm>
            <a:off x="9463396" y="2931802"/>
            <a:ext cx="1842032" cy="338554"/>
          </a:xfrm>
          <a:prstGeom prst="rect">
            <a:avLst/>
          </a:prstGeom>
          <a:solidFill>
            <a:schemeClr val="bg1"/>
          </a:solidFill>
        </p:spPr>
        <p:txBody>
          <a:bodyPr wrap="square">
            <a:spAutoFit/>
          </a:bodyPr>
          <a:lstStyle/>
          <a:p>
            <a:pPr algn="ctr"/>
            <a:r>
              <a:rPr lang="en-US" sz="1600" i="1" dirty="0"/>
              <a:t>title, author edition</a:t>
            </a:r>
          </a:p>
        </p:txBody>
      </p:sp>
      <p:cxnSp>
        <p:nvCxnSpPr>
          <p:cNvPr id="3" name="Straight Arrow Connector 2">
            <a:extLst>
              <a:ext uri="{FF2B5EF4-FFF2-40B4-BE49-F238E27FC236}">
                <a16:creationId xmlns:a16="http://schemas.microsoft.com/office/drawing/2014/main" id="{841E62E2-FE46-C840-BB71-EF8F53E956F6}"/>
              </a:ext>
            </a:extLst>
          </p:cNvPr>
          <p:cNvCxnSpPr>
            <a:cxnSpLocks/>
            <a:stCxn id="7" idx="3"/>
          </p:cNvCxnSpPr>
          <p:nvPr/>
        </p:nvCxnSpPr>
        <p:spPr>
          <a:xfrm flipV="1">
            <a:off x="3886200" y="1461384"/>
            <a:ext cx="1488989" cy="12311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D91883C-5A64-214B-B5C2-05815639AFB7}"/>
              </a:ext>
            </a:extLst>
          </p:cNvPr>
          <p:cNvCxnSpPr>
            <a:cxnSpLocks/>
          </p:cNvCxnSpPr>
          <p:nvPr/>
        </p:nvCxnSpPr>
        <p:spPr>
          <a:xfrm>
            <a:off x="2785156" y="3210955"/>
            <a:ext cx="868063" cy="554461"/>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5E8893F-28F6-A04A-97C7-1F1739124716}"/>
              </a:ext>
            </a:extLst>
          </p:cNvPr>
          <p:cNvCxnSpPr>
            <a:cxnSpLocks/>
          </p:cNvCxnSpPr>
          <p:nvPr/>
        </p:nvCxnSpPr>
        <p:spPr>
          <a:xfrm>
            <a:off x="2201670" y="3643673"/>
            <a:ext cx="0" cy="39590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3973E9-3B8C-7344-B2CA-2406BA731352}"/>
              </a:ext>
            </a:extLst>
          </p:cNvPr>
          <p:cNvCxnSpPr>
            <a:cxnSpLocks/>
          </p:cNvCxnSpPr>
          <p:nvPr/>
        </p:nvCxnSpPr>
        <p:spPr>
          <a:xfrm>
            <a:off x="2764152" y="3127092"/>
            <a:ext cx="6699244" cy="431654"/>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3174FB7-FA29-7048-A4B7-1222AE2A108B}"/>
              </a:ext>
            </a:extLst>
          </p:cNvPr>
          <p:cNvGrpSpPr/>
          <p:nvPr/>
        </p:nvGrpSpPr>
        <p:grpSpPr>
          <a:xfrm>
            <a:off x="499304" y="550573"/>
            <a:ext cx="8631248" cy="3080883"/>
            <a:chOff x="457895" y="-26983"/>
            <a:chExt cx="8631248" cy="3080883"/>
          </a:xfrm>
        </p:grpSpPr>
        <p:sp>
          <p:nvSpPr>
            <p:cNvPr id="19" name="Rectangle 18">
              <a:extLst>
                <a:ext uri="{FF2B5EF4-FFF2-40B4-BE49-F238E27FC236}">
                  <a16:creationId xmlns:a16="http://schemas.microsoft.com/office/drawing/2014/main" id="{9456DAE1-DF8E-C349-8FFC-3D6DD45D5DFB}"/>
                </a:ext>
              </a:extLst>
            </p:cNvPr>
            <p:cNvSpPr/>
            <p:nvPr/>
          </p:nvSpPr>
          <p:spPr>
            <a:xfrm>
              <a:off x="457895" y="-26983"/>
              <a:ext cx="8631248" cy="2652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A80E4CAD-4D43-F94F-81E1-FCD9318CB0B5}"/>
                </a:ext>
              </a:extLst>
            </p:cNvPr>
            <p:cNvSpPr/>
            <p:nvPr/>
          </p:nvSpPr>
          <p:spPr>
            <a:xfrm>
              <a:off x="3653219" y="1699750"/>
              <a:ext cx="5435924" cy="135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4231DDF-2401-4F4C-A9F4-BDC8A6CBED92}"/>
              </a:ext>
            </a:extLst>
          </p:cNvPr>
          <p:cNvGrpSpPr/>
          <p:nvPr/>
        </p:nvGrpSpPr>
        <p:grpSpPr>
          <a:xfrm>
            <a:off x="188976" y="598712"/>
            <a:ext cx="12001500" cy="6147326"/>
            <a:chOff x="188976" y="598712"/>
            <a:chExt cx="12001500" cy="6147326"/>
          </a:xfrm>
        </p:grpSpPr>
        <p:sp>
          <p:nvSpPr>
            <p:cNvPr id="21" name="Rectangle 20">
              <a:extLst>
                <a:ext uri="{FF2B5EF4-FFF2-40B4-BE49-F238E27FC236}">
                  <a16:creationId xmlns:a16="http://schemas.microsoft.com/office/drawing/2014/main" id="{0A0AF5BC-80B9-A34E-9828-6DEAAE90F717}"/>
                </a:ext>
              </a:extLst>
            </p:cNvPr>
            <p:cNvSpPr/>
            <p:nvPr/>
          </p:nvSpPr>
          <p:spPr>
            <a:xfrm>
              <a:off x="188976" y="2931802"/>
              <a:ext cx="12001500" cy="3814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A30CB0-8168-8348-B164-578BDEFCEC8F}"/>
                </a:ext>
              </a:extLst>
            </p:cNvPr>
            <p:cNvSpPr/>
            <p:nvPr/>
          </p:nvSpPr>
          <p:spPr>
            <a:xfrm>
              <a:off x="274811" y="2972696"/>
              <a:ext cx="2510345" cy="586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249BED-5E9E-5C43-A022-79F22D318AA2}"/>
                </a:ext>
              </a:extLst>
            </p:cNvPr>
            <p:cNvSpPr/>
            <p:nvPr/>
          </p:nvSpPr>
          <p:spPr>
            <a:xfrm>
              <a:off x="9130552" y="598712"/>
              <a:ext cx="2576807" cy="2889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2007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 presetClass="exit" presetSubtype="0" fill="hold" nodeType="afterEffect">
                                  <p:stCondLst>
                                    <p:cond delay="250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A6A14-8F47-7A4D-9F6C-52F742B61F92}"/>
              </a:ext>
            </a:extLst>
          </p:cNvPr>
          <p:cNvSpPr/>
          <p:nvPr/>
        </p:nvSpPr>
        <p:spPr>
          <a:xfrm>
            <a:off x="5898566" y="2693903"/>
            <a:ext cx="5341527" cy="646331"/>
          </a:xfrm>
          <a:prstGeom prst="rect">
            <a:avLst/>
          </a:prstGeom>
        </p:spPr>
        <p:txBody>
          <a:bodyPr wrap="none">
            <a:spAutoFit/>
          </a:bodyPr>
          <a:lstStyle/>
          <a:p>
            <a:r>
              <a:rPr lang="en-US" sz="3600" dirty="0">
                <a:solidFill>
                  <a:srgbClr val="002060"/>
                </a:solidFill>
                <a:latin typeface="Corbel" panose="020B0503020204020204" pitchFamily="34" charset="0"/>
              </a:rPr>
              <a:t>…or when shopping online.</a:t>
            </a:r>
          </a:p>
        </p:txBody>
      </p:sp>
    </p:spTree>
    <p:extLst>
      <p:ext uri="{BB962C8B-B14F-4D97-AF65-F5344CB8AC3E}">
        <p14:creationId xmlns:p14="http://schemas.microsoft.com/office/powerpoint/2010/main" val="326989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FB2BF-75E8-2446-BF0E-97C834784F2A}"/>
              </a:ext>
            </a:extLst>
          </p:cNvPr>
          <p:cNvPicPr>
            <a:picLocks noChangeAspect="1"/>
          </p:cNvPicPr>
          <p:nvPr/>
        </p:nvPicPr>
        <p:blipFill rotWithShape="1">
          <a:blip r:embed="rId3"/>
          <a:srcRect t="4941" b="21165"/>
          <a:stretch/>
        </p:blipFill>
        <p:spPr>
          <a:xfrm>
            <a:off x="2667273" y="296824"/>
            <a:ext cx="6697036" cy="895362"/>
          </a:xfrm>
          <a:prstGeom prst="rect">
            <a:avLst/>
          </a:prstGeom>
        </p:spPr>
      </p:pic>
      <p:pic>
        <p:nvPicPr>
          <p:cNvPr id="10" name="Picture 9">
            <a:extLst>
              <a:ext uri="{FF2B5EF4-FFF2-40B4-BE49-F238E27FC236}">
                <a16:creationId xmlns:a16="http://schemas.microsoft.com/office/drawing/2014/main" id="{6857630F-587A-9141-A56D-986126A17C46}"/>
              </a:ext>
            </a:extLst>
          </p:cNvPr>
          <p:cNvPicPr>
            <a:picLocks noChangeAspect="1"/>
          </p:cNvPicPr>
          <p:nvPr/>
        </p:nvPicPr>
        <p:blipFill>
          <a:blip r:embed="rId4"/>
          <a:stretch>
            <a:fillRect/>
          </a:stretch>
        </p:blipFill>
        <p:spPr>
          <a:xfrm>
            <a:off x="5135959" y="1372556"/>
            <a:ext cx="3571808" cy="5360570"/>
          </a:xfrm>
          <a:prstGeom prst="rect">
            <a:avLst/>
          </a:prstGeom>
        </p:spPr>
      </p:pic>
      <p:pic>
        <p:nvPicPr>
          <p:cNvPr id="3" name="Picture 2">
            <a:extLst>
              <a:ext uri="{FF2B5EF4-FFF2-40B4-BE49-F238E27FC236}">
                <a16:creationId xmlns:a16="http://schemas.microsoft.com/office/drawing/2014/main" id="{30DC539F-7375-FE4A-A242-43EC51D95EF4}"/>
              </a:ext>
            </a:extLst>
          </p:cNvPr>
          <p:cNvPicPr>
            <a:picLocks noChangeAspect="1"/>
          </p:cNvPicPr>
          <p:nvPr/>
        </p:nvPicPr>
        <p:blipFill>
          <a:blip r:embed="rId5"/>
          <a:stretch>
            <a:fillRect/>
          </a:stretch>
        </p:blipFill>
        <p:spPr>
          <a:xfrm>
            <a:off x="2945062" y="1492245"/>
            <a:ext cx="1004159" cy="5107173"/>
          </a:xfrm>
          <a:prstGeom prst="rect">
            <a:avLst/>
          </a:prstGeom>
        </p:spPr>
      </p:pic>
      <p:pic>
        <p:nvPicPr>
          <p:cNvPr id="7" name="Picture 6">
            <a:extLst>
              <a:ext uri="{FF2B5EF4-FFF2-40B4-BE49-F238E27FC236}">
                <a16:creationId xmlns:a16="http://schemas.microsoft.com/office/drawing/2014/main" id="{A63B7C7E-AB58-7148-993D-2AF743D32FFC}"/>
              </a:ext>
            </a:extLst>
          </p:cNvPr>
          <p:cNvPicPr>
            <a:picLocks noChangeAspect="1"/>
          </p:cNvPicPr>
          <p:nvPr/>
        </p:nvPicPr>
        <p:blipFill>
          <a:blip r:embed="rId6"/>
          <a:stretch>
            <a:fillRect/>
          </a:stretch>
        </p:blipFill>
        <p:spPr>
          <a:xfrm>
            <a:off x="3949221" y="1454406"/>
            <a:ext cx="883234" cy="5107173"/>
          </a:xfrm>
          <a:prstGeom prst="rect">
            <a:avLst/>
          </a:prstGeom>
        </p:spPr>
      </p:pic>
      <p:grpSp>
        <p:nvGrpSpPr>
          <p:cNvPr id="30" name="Group 29">
            <a:extLst>
              <a:ext uri="{FF2B5EF4-FFF2-40B4-BE49-F238E27FC236}">
                <a16:creationId xmlns:a16="http://schemas.microsoft.com/office/drawing/2014/main" id="{3EF1BCA0-4AA3-0041-B112-0FF6524513A4}"/>
              </a:ext>
            </a:extLst>
          </p:cNvPr>
          <p:cNvGrpSpPr/>
          <p:nvPr/>
        </p:nvGrpSpPr>
        <p:grpSpPr>
          <a:xfrm>
            <a:off x="1040275" y="1396377"/>
            <a:ext cx="3471318" cy="5240880"/>
            <a:chOff x="1040275" y="1396377"/>
            <a:chExt cx="3471318" cy="5240880"/>
          </a:xfrm>
        </p:grpSpPr>
        <p:sp>
          <p:nvSpPr>
            <p:cNvPr id="11" name="TextBox 10">
              <a:extLst>
                <a:ext uri="{FF2B5EF4-FFF2-40B4-BE49-F238E27FC236}">
                  <a16:creationId xmlns:a16="http://schemas.microsoft.com/office/drawing/2014/main" id="{7F92F1BB-D12B-9A4E-935A-1E6FAE729DED}"/>
                </a:ext>
              </a:extLst>
            </p:cNvPr>
            <p:cNvSpPr txBox="1"/>
            <p:nvPr/>
          </p:nvSpPr>
          <p:spPr>
            <a:xfrm>
              <a:off x="1040275" y="3545719"/>
              <a:ext cx="2043105" cy="400110"/>
            </a:xfrm>
            <a:prstGeom prst="rect">
              <a:avLst/>
            </a:prstGeom>
            <a:noFill/>
          </p:spPr>
          <p:txBody>
            <a:bodyPr wrap="square" rtlCol="0">
              <a:spAutoFit/>
            </a:bodyPr>
            <a:lstStyle/>
            <a:p>
              <a:pPr algn="ctr"/>
              <a:r>
                <a:rPr lang="en-US" sz="2000" dirty="0">
                  <a:solidFill>
                    <a:srgbClr val="FF0000"/>
                  </a:solidFill>
                  <a:latin typeface="Calibri" panose="020F0502020204030204" pitchFamily="34" charset="0"/>
                  <a:cs typeface="Calibri" panose="020F0502020204030204" pitchFamily="34" charset="0"/>
                </a:rPr>
                <a:t>Metadata</a:t>
              </a:r>
            </a:p>
          </p:txBody>
        </p:sp>
        <p:sp>
          <p:nvSpPr>
            <p:cNvPr id="12" name="Right Brace 11">
              <a:extLst>
                <a:ext uri="{FF2B5EF4-FFF2-40B4-BE49-F238E27FC236}">
                  <a16:creationId xmlns:a16="http://schemas.microsoft.com/office/drawing/2014/main" id="{98069343-1025-7E42-A462-40EB529640E3}"/>
                </a:ext>
              </a:extLst>
            </p:cNvPr>
            <p:cNvSpPr/>
            <p:nvPr/>
          </p:nvSpPr>
          <p:spPr>
            <a:xfrm flipH="1">
              <a:off x="2675115" y="1396377"/>
              <a:ext cx="624366" cy="5240880"/>
            </a:xfrm>
            <a:prstGeom prst="rightBrace">
              <a:avLst>
                <a:gd name="adj1" fmla="val 9468"/>
                <a:gd name="adj2" fmla="val 45266"/>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9791247-A7AC-E04C-9ABE-218E7D5B27D3}"/>
                </a:ext>
              </a:extLst>
            </p:cNvPr>
            <p:cNvCxnSpPr>
              <a:cxnSpLocks/>
            </p:cNvCxnSpPr>
            <p:nvPr/>
          </p:nvCxnSpPr>
          <p:spPr>
            <a:xfrm>
              <a:off x="3299481" y="6637257"/>
              <a:ext cx="1212112"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09AC2D-A5E4-C04D-ABA6-F858AEF43261}"/>
                </a:ext>
              </a:extLst>
            </p:cNvPr>
            <p:cNvCxnSpPr>
              <a:cxnSpLocks/>
            </p:cNvCxnSpPr>
            <p:nvPr/>
          </p:nvCxnSpPr>
          <p:spPr>
            <a:xfrm>
              <a:off x="3299481" y="1396377"/>
              <a:ext cx="1212112"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9BAB240-EB1D-8343-BFF5-B8D11C3E628B}"/>
              </a:ext>
            </a:extLst>
          </p:cNvPr>
          <p:cNvGrpSpPr/>
          <p:nvPr/>
        </p:nvGrpSpPr>
        <p:grpSpPr>
          <a:xfrm>
            <a:off x="4990188" y="1394532"/>
            <a:ext cx="5593973" cy="5240881"/>
            <a:chOff x="4660735" y="1383545"/>
            <a:chExt cx="5593973" cy="5240881"/>
          </a:xfrm>
        </p:grpSpPr>
        <p:sp>
          <p:nvSpPr>
            <p:cNvPr id="18" name="TextBox 17">
              <a:extLst>
                <a:ext uri="{FF2B5EF4-FFF2-40B4-BE49-F238E27FC236}">
                  <a16:creationId xmlns:a16="http://schemas.microsoft.com/office/drawing/2014/main" id="{692CEB42-363F-8B41-AA9C-A6FF38B973B2}"/>
                </a:ext>
              </a:extLst>
            </p:cNvPr>
            <p:cNvSpPr txBox="1"/>
            <p:nvPr/>
          </p:nvSpPr>
          <p:spPr>
            <a:xfrm>
              <a:off x="8875395" y="3534732"/>
              <a:ext cx="1379313" cy="400110"/>
            </a:xfrm>
            <a:prstGeom prst="rect">
              <a:avLst/>
            </a:prstGeom>
            <a:noFill/>
          </p:spPr>
          <p:txBody>
            <a:bodyPr wrap="square" rtlCol="0">
              <a:spAutoFit/>
            </a:bodyPr>
            <a:lstStyle/>
            <a:p>
              <a:pPr algn="ctr"/>
              <a:r>
                <a:rPr lang="en-US" sz="2000" dirty="0">
                  <a:solidFill>
                    <a:srgbClr val="00B0F0"/>
                  </a:solidFill>
                  <a:latin typeface="Calibri" panose="020F0502020204030204" pitchFamily="34" charset="0"/>
                  <a:cs typeface="Calibri" panose="020F0502020204030204" pitchFamily="34" charset="0"/>
                </a:rPr>
                <a:t>Data</a:t>
              </a:r>
            </a:p>
          </p:txBody>
        </p:sp>
        <p:sp>
          <p:nvSpPr>
            <p:cNvPr id="19" name="Right Brace 18">
              <a:extLst>
                <a:ext uri="{FF2B5EF4-FFF2-40B4-BE49-F238E27FC236}">
                  <a16:creationId xmlns:a16="http://schemas.microsoft.com/office/drawing/2014/main" id="{3D9AD93F-6EB0-4B4B-B510-D54421FD603E}"/>
                </a:ext>
              </a:extLst>
            </p:cNvPr>
            <p:cNvSpPr/>
            <p:nvPr/>
          </p:nvSpPr>
          <p:spPr>
            <a:xfrm>
              <a:off x="8292127" y="1383546"/>
              <a:ext cx="788905" cy="5240880"/>
            </a:xfrm>
            <a:prstGeom prst="rightBrace">
              <a:avLst>
                <a:gd name="adj1" fmla="val 9468"/>
                <a:gd name="adj2" fmla="val 45266"/>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CF2113D-113B-C340-AA8F-7C17F4406F46}"/>
                </a:ext>
              </a:extLst>
            </p:cNvPr>
            <p:cNvCxnSpPr>
              <a:cxnSpLocks/>
            </p:cNvCxnSpPr>
            <p:nvPr/>
          </p:nvCxnSpPr>
          <p:spPr>
            <a:xfrm>
              <a:off x="4660735" y="6624425"/>
              <a:ext cx="3682357"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5D6019A-3C68-FE4A-8E3B-8A93A9DA44DA}"/>
                </a:ext>
              </a:extLst>
            </p:cNvPr>
            <p:cNvCxnSpPr>
              <a:cxnSpLocks/>
            </p:cNvCxnSpPr>
            <p:nvPr/>
          </p:nvCxnSpPr>
          <p:spPr>
            <a:xfrm>
              <a:off x="4768311" y="1383545"/>
              <a:ext cx="3574781"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56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4C7522-B8AF-B841-856F-64B22C34519C}"/>
              </a:ext>
            </a:extLst>
          </p:cNvPr>
          <p:cNvSpPr txBox="1"/>
          <p:nvPr/>
        </p:nvSpPr>
        <p:spPr>
          <a:xfrm>
            <a:off x="1358538" y="2613392"/>
            <a:ext cx="10006148" cy="1631216"/>
          </a:xfrm>
          <a:prstGeom prst="rect">
            <a:avLst/>
          </a:prstGeom>
          <a:noFill/>
        </p:spPr>
        <p:txBody>
          <a:bodyPr wrap="square" rtlCol="0">
            <a:spAutoFit/>
          </a:bodyPr>
          <a:lstStyle/>
          <a:p>
            <a:r>
              <a:rPr lang="en-US" sz="10000" dirty="0">
                <a:solidFill>
                  <a:srgbClr val="002060"/>
                </a:solidFill>
                <a:latin typeface="American Typewriter" panose="02090604020004020304" pitchFamily="18" charset="77"/>
              </a:rPr>
              <a:t>Remember…</a:t>
            </a:r>
          </a:p>
        </p:txBody>
      </p:sp>
    </p:spTree>
    <p:extLst>
      <p:ext uri="{BB962C8B-B14F-4D97-AF65-F5344CB8AC3E}">
        <p14:creationId xmlns:p14="http://schemas.microsoft.com/office/powerpoint/2010/main" val="208956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two person standing on gray tile paving">
            <a:extLst>
              <a:ext uri="{FF2B5EF4-FFF2-40B4-BE49-F238E27FC236}">
                <a16:creationId xmlns:a16="http://schemas.microsoft.com/office/drawing/2014/main" id="{DADDACB7-65E5-844F-8A11-585DABA074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831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4C7522-B8AF-B841-856F-64B22C34519C}"/>
              </a:ext>
            </a:extLst>
          </p:cNvPr>
          <p:cNvSpPr txBox="1"/>
          <p:nvPr/>
        </p:nvSpPr>
        <p:spPr>
          <a:xfrm>
            <a:off x="1954497" y="1862066"/>
            <a:ext cx="8283006" cy="1323439"/>
          </a:xfrm>
          <a:prstGeom prst="rect">
            <a:avLst/>
          </a:prstGeom>
          <a:noFill/>
        </p:spPr>
        <p:txBody>
          <a:bodyPr wrap="square" rtlCol="0">
            <a:spAutoFit/>
          </a:bodyPr>
          <a:lstStyle/>
          <a:p>
            <a:pPr algn="ctr"/>
            <a:r>
              <a:rPr lang="en-US" sz="4000" dirty="0">
                <a:solidFill>
                  <a:srgbClr val="002060"/>
                </a:solidFill>
                <a:latin typeface="American Typewriter" panose="02090604020004020304" pitchFamily="18" charset="77"/>
              </a:rPr>
              <a:t>Metadata is a way to share that passion with other scholars.</a:t>
            </a:r>
          </a:p>
        </p:txBody>
      </p:sp>
      <p:sp>
        <p:nvSpPr>
          <p:cNvPr id="3" name="Rectangle 1">
            <a:extLst>
              <a:ext uri="{FF2B5EF4-FFF2-40B4-BE49-F238E27FC236}">
                <a16:creationId xmlns:a16="http://schemas.microsoft.com/office/drawing/2014/main" id="{8C1D74FD-4FC9-CA46-9164-50E95CBB4C0E}"/>
              </a:ext>
            </a:extLst>
          </p:cNvPr>
          <p:cNvSpPr/>
          <p:nvPr/>
        </p:nvSpPr>
        <p:spPr>
          <a:xfrm>
            <a:off x="3803257" y="4893628"/>
            <a:ext cx="7993116" cy="1798089"/>
          </a:xfrm>
        </p:spPr>
        <p:txBody>
          <a:bodyPr vert="horz" lIns="91440" tIns="45720" rIns="91440" bIns="45720" rtlCol="0" anchor="ctr">
            <a:noAutofit/>
          </a:bodyPr>
          <a:lstStyle/>
          <a:p>
            <a:pPr algn="r"/>
            <a:r>
              <a:rPr lang="en-US" sz="2000" dirty="0">
                <a:solidFill>
                  <a:srgbClr val="002060"/>
                </a:solidFill>
                <a:latin typeface="Corbel" panose="020B0503020204020204" pitchFamily="34" charset="0"/>
              </a:rPr>
              <a:t>(along with any constraints &amp; liabilities of which they should be aware).</a:t>
            </a:r>
          </a:p>
        </p:txBody>
      </p:sp>
    </p:spTree>
    <p:extLst>
      <p:ext uri="{BB962C8B-B14F-4D97-AF65-F5344CB8AC3E}">
        <p14:creationId xmlns:p14="http://schemas.microsoft.com/office/powerpoint/2010/main" val="247937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5E8AE6-7A72-D042-96C1-02B7A3118487}"/>
              </a:ext>
            </a:extLst>
          </p:cNvPr>
          <p:cNvSpPr/>
          <p:nvPr/>
        </p:nvSpPr>
        <p:spPr>
          <a:xfrm>
            <a:off x="2970829" y="1606120"/>
            <a:ext cx="1410934" cy="523220"/>
          </a:xfrm>
          <a:prstGeom prst="rect">
            <a:avLst/>
          </a:prstGeom>
        </p:spPr>
        <p:txBody>
          <a:bodyPr wrap="square">
            <a:spAutoFit/>
          </a:bodyPr>
          <a:lstStyle/>
          <a:p>
            <a:pPr algn="ctr"/>
            <a:r>
              <a:rPr lang="en-US" sz="2800" dirty="0">
                <a:solidFill>
                  <a:srgbClr val="002060"/>
                </a:solidFill>
                <a:latin typeface="American Typewriter" panose="02090604020004020304" pitchFamily="18" charset="77"/>
                <a:cs typeface="Calibri" panose="020F0502020204030204" pitchFamily="34" charset="0"/>
              </a:rPr>
              <a:t>Class I</a:t>
            </a:r>
            <a:endParaRPr lang="en-US" sz="2800" dirty="0">
              <a:effectLst/>
              <a:latin typeface="American Typewriter" panose="02090604020004020304" pitchFamily="18" charset="77"/>
              <a:cs typeface="Calibri" panose="020F0502020204030204" pitchFamily="34" charset="0"/>
            </a:endParaRPr>
          </a:p>
        </p:txBody>
      </p:sp>
      <p:sp>
        <p:nvSpPr>
          <p:cNvPr id="3" name="Rectangle 2">
            <a:extLst>
              <a:ext uri="{FF2B5EF4-FFF2-40B4-BE49-F238E27FC236}">
                <a16:creationId xmlns:a16="http://schemas.microsoft.com/office/drawing/2014/main" id="{CC983BD8-7E47-8D43-83A5-2A72D4E000C5}"/>
              </a:ext>
            </a:extLst>
          </p:cNvPr>
          <p:cNvSpPr/>
          <p:nvPr/>
        </p:nvSpPr>
        <p:spPr>
          <a:xfrm>
            <a:off x="6784672" y="2187645"/>
            <a:ext cx="3762796" cy="923330"/>
          </a:xfrm>
          <a:prstGeom prst="rect">
            <a:avLst/>
          </a:prstGeom>
        </p:spPr>
        <p:txBody>
          <a:bodyPr wrap="square">
            <a:spAutoFit/>
          </a:bodyPr>
          <a:lstStyle/>
          <a:p>
            <a:pPr algn="ctr"/>
            <a:r>
              <a:rPr lang="en-US" dirty="0">
                <a:latin typeface="Calibri" panose="020F0502020204030204" pitchFamily="34" charset="0"/>
                <a:cs typeface="Calibri" panose="020F0502020204030204" pitchFamily="34" charset="0"/>
              </a:rPr>
              <a:t>Describe the research resulting in a data set, including who conducted and funded the work. </a:t>
            </a:r>
            <a:endParaRPr lang="en-US" dirty="0">
              <a:effectLst/>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D0BA159-17BF-4B4C-80F1-2B8BE5B891E1}"/>
              </a:ext>
            </a:extLst>
          </p:cNvPr>
          <p:cNvSpPr/>
          <p:nvPr/>
        </p:nvSpPr>
        <p:spPr>
          <a:xfrm>
            <a:off x="1852704" y="4022355"/>
            <a:ext cx="3647183" cy="646331"/>
          </a:xfrm>
          <a:prstGeom prst="rect">
            <a:avLst/>
          </a:prstGeom>
        </p:spPr>
        <p:txBody>
          <a:bodyPr wrap="square">
            <a:spAutoFit/>
          </a:bodyPr>
          <a:lstStyle/>
          <a:p>
            <a:pPr algn="ctr"/>
            <a:r>
              <a:rPr lang="en-US" dirty="0">
                <a:latin typeface="Calibri" panose="020F0502020204030204" pitchFamily="34" charset="0"/>
                <a:cs typeface="Calibri" panose="020F0502020204030204" pitchFamily="34" charset="0"/>
              </a:rPr>
              <a:t>Status of the data set &amp; information on its accessibility. </a:t>
            </a:r>
            <a:endParaRPr lang="en-US" dirty="0">
              <a:effectLst/>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D9D1497E-1F13-8E46-A350-76AEAC7D6DF8}"/>
              </a:ext>
            </a:extLst>
          </p:cNvPr>
          <p:cNvSpPr/>
          <p:nvPr/>
        </p:nvSpPr>
        <p:spPr>
          <a:xfrm>
            <a:off x="6999110" y="4022355"/>
            <a:ext cx="3398655" cy="646331"/>
          </a:xfrm>
          <a:prstGeom prst="rect">
            <a:avLst/>
          </a:prstGeom>
        </p:spPr>
        <p:txBody>
          <a:bodyPr wrap="square">
            <a:spAutoFit/>
          </a:bodyPr>
          <a:lstStyle/>
          <a:p>
            <a:pPr algn="ctr"/>
            <a:r>
              <a:rPr lang="en-US" dirty="0">
                <a:latin typeface="Calibri" panose="020F0502020204030204" pitchFamily="34" charset="0"/>
                <a:cs typeface="Calibri" panose="020F0502020204030204" pitchFamily="34" charset="0"/>
              </a:rPr>
              <a:t>All attributes related to the structure of the data file. </a:t>
            </a:r>
            <a:endParaRPr lang="en-US" dirty="0">
              <a:effectLst/>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EFBA895-DB4B-6644-8CB1-4DE23CA83D20}"/>
              </a:ext>
            </a:extLst>
          </p:cNvPr>
          <p:cNvSpPr/>
          <p:nvPr/>
        </p:nvSpPr>
        <p:spPr>
          <a:xfrm>
            <a:off x="3643353" y="5679637"/>
            <a:ext cx="5401604" cy="646331"/>
          </a:xfrm>
          <a:prstGeom prst="rect">
            <a:avLst/>
          </a:prstGeom>
        </p:spPr>
        <p:txBody>
          <a:bodyPr wrap="square">
            <a:spAutoFit/>
          </a:bodyPr>
          <a:lstStyle/>
          <a:p>
            <a:pPr algn="ctr"/>
            <a:r>
              <a:rPr lang="en-US" dirty="0">
                <a:latin typeface="Calibri" panose="020F0502020204030204" pitchFamily="34" charset="0"/>
                <a:cs typeface="Calibri" panose="020F0502020204030204" pitchFamily="34" charset="0"/>
              </a:rPr>
              <a:t>Any other information that might be necessary for secondary usage or auditing of the data set. </a:t>
            </a:r>
            <a:endParaRPr lang="en-US" dirty="0">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9643C4BA-7AE1-4D4D-B064-3466CCF70C52}"/>
              </a:ext>
            </a:extLst>
          </p:cNvPr>
          <p:cNvSpPr/>
          <p:nvPr/>
        </p:nvSpPr>
        <p:spPr>
          <a:xfrm>
            <a:off x="273157" y="115856"/>
            <a:ext cx="6515886" cy="707886"/>
          </a:xfrm>
          <a:prstGeom prst="rect">
            <a:avLst/>
          </a:prstGeom>
        </p:spPr>
        <p:txBody>
          <a:bodyPr wrap="none">
            <a:spAutoFit/>
          </a:bodyPr>
          <a:lstStyle/>
          <a:p>
            <a:pPr algn="ctr"/>
            <a:r>
              <a:rPr lang="en-US" sz="4000" dirty="0">
                <a:solidFill>
                  <a:srgbClr val="002060"/>
                </a:solidFill>
              </a:rPr>
              <a:t>Doing this requires some basic</a:t>
            </a:r>
          </a:p>
        </p:txBody>
      </p:sp>
      <p:sp>
        <p:nvSpPr>
          <p:cNvPr id="9" name="TextBox 8">
            <a:extLst>
              <a:ext uri="{FF2B5EF4-FFF2-40B4-BE49-F238E27FC236}">
                <a16:creationId xmlns:a16="http://schemas.microsoft.com/office/drawing/2014/main" id="{24AC80BC-D251-6847-AD32-46CE0014992F}"/>
              </a:ext>
            </a:extLst>
          </p:cNvPr>
          <p:cNvSpPr txBox="1"/>
          <p:nvPr/>
        </p:nvSpPr>
        <p:spPr>
          <a:xfrm>
            <a:off x="1464245" y="2182186"/>
            <a:ext cx="4312968" cy="923330"/>
          </a:xfrm>
          <a:prstGeom prst="rect">
            <a:avLst/>
          </a:prstGeom>
          <a:noFill/>
        </p:spPr>
        <p:txBody>
          <a:bodyPr wrap="square">
            <a:spAutoFit/>
          </a:bodyPr>
          <a:lstStyle/>
          <a:p>
            <a:pPr algn="ctr"/>
            <a:r>
              <a:rPr lang="en-US" sz="1800" dirty="0">
                <a:latin typeface="Calibri" panose="020F0502020204030204" pitchFamily="34" charset="0"/>
                <a:cs typeface="Calibri" panose="020F0502020204030204" pitchFamily="34" charset="0"/>
              </a:rPr>
              <a:t>Alert potential secondary users to the existence of data sets falling within specific temporal, spatial, and thematic domains. </a:t>
            </a:r>
            <a:endParaRPr lang="en-US" sz="1800" dirty="0">
              <a:effectLst/>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CCFFCE74-40B0-5F40-876D-5EDEEB85A71E}"/>
              </a:ext>
            </a:extLst>
          </p:cNvPr>
          <p:cNvSpPr/>
          <p:nvPr/>
        </p:nvSpPr>
        <p:spPr>
          <a:xfrm>
            <a:off x="7634243" y="1606120"/>
            <a:ext cx="2128388" cy="523220"/>
          </a:xfrm>
          <a:prstGeom prst="rect">
            <a:avLst/>
          </a:prstGeom>
        </p:spPr>
        <p:txBody>
          <a:bodyPr wrap="square">
            <a:spAutoFit/>
          </a:bodyPr>
          <a:lstStyle/>
          <a:p>
            <a:pPr algn="ctr"/>
            <a:r>
              <a:rPr lang="en-US" sz="2800" dirty="0">
                <a:solidFill>
                  <a:srgbClr val="002060"/>
                </a:solidFill>
                <a:latin typeface="American Typewriter" panose="02090604020004020304" pitchFamily="18" charset="77"/>
                <a:cs typeface="Calibri" panose="020F0502020204030204" pitchFamily="34" charset="0"/>
              </a:rPr>
              <a:t>Class II</a:t>
            </a:r>
            <a:endParaRPr lang="en-US" sz="2800" dirty="0">
              <a:effectLst/>
              <a:latin typeface="American Typewriter" panose="02090604020004020304" pitchFamily="18" charset="77"/>
              <a:cs typeface="Calibri" panose="020F0502020204030204" pitchFamily="34" charset="0"/>
            </a:endParaRPr>
          </a:p>
        </p:txBody>
      </p:sp>
      <p:sp>
        <p:nvSpPr>
          <p:cNvPr id="13" name="Rectangle 12">
            <a:extLst>
              <a:ext uri="{FF2B5EF4-FFF2-40B4-BE49-F238E27FC236}">
                <a16:creationId xmlns:a16="http://schemas.microsoft.com/office/drawing/2014/main" id="{C6499EC9-D335-3048-AFAF-2369B9382B2D}"/>
              </a:ext>
            </a:extLst>
          </p:cNvPr>
          <p:cNvSpPr/>
          <p:nvPr/>
        </p:nvSpPr>
        <p:spPr>
          <a:xfrm>
            <a:off x="1981198" y="3499135"/>
            <a:ext cx="3279062" cy="523220"/>
          </a:xfrm>
          <a:prstGeom prst="rect">
            <a:avLst/>
          </a:prstGeom>
        </p:spPr>
        <p:txBody>
          <a:bodyPr wrap="square">
            <a:spAutoFit/>
          </a:bodyPr>
          <a:lstStyle/>
          <a:p>
            <a:pPr algn="ctr"/>
            <a:r>
              <a:rPr lang="en-US" sz="2800" dirty="0">
                <a:solidFill>
                  <a:srgbClr val="002060"/>
                </a:solidFill>
                <a:latin typeface="American Typewriter" panose="02090604020004020304" pitchFamily="18" charset="77"/>
                <a:cs typeface="Calibri" panose="020F0502020204030204" pitchFamily="34" charset="0"/>
              </a:rPr>
              <a:t>Class III</a:t>
            </a:r>
            <a:endParaRPr lang="en-US" sz="2800" dirty="0">
              <a:effectLst/>
              <a:latin typeface="American Typewriter" panose="02090604020004020304" pitchFamily="18" charset="77"/>
              <a:cs typeface="Calibri" panose="020F0502020204030204" pitchFamily="34" charset="0"/>
            </a:endParaRPr>
          </a:p>
        </p:txBody>
      </p:sp>
      <p:sp>
        <p:nvSpPr>
          <p:cNvPr id="14" name="Rectangle 13">
            <a:extLst>
              <a:ext uri="{FF2B5EF4-FFF2-40B4-BE49-F238E27FC236}">
                <a16:creationId xmlns:a16="http://schemas.microsoft.com/office/drawing/2014/main" id="{D4B84E40-E6E0-4744-BCF8-E91D4EB50203}"/>
              </a:ext>
            </a:extLst>
          </p:cNvPr>
          <p:cNvSpPr/>
          <p:nvPr/>
        </p:nvSpPr>
        <p:spPr>
          <a:xfrm>
            <a:off x="7357320" y="3504594"/>
            <a:ext cx="2682237" cy="523220"/>
          </a:xfrm>
          <a:prstGeom prst="rect">
            <a:avLst/>
          </a:prstGeom>
        </p:spPr>
        <p:txBody>
          <a:bodyPr wrap="square">
            <a:spAutoFit/>
          </a:bodyPr>
          <a:lstStyle/>
          <a:p>
            <a:pPr algn="ctr"/>
            <a:r>
              <a:rPr lang="en-US" sz="2800" dirty="0">
                <a:solidFill>
                  <a:srgbClr val="002060"/>
                </a:solidFill>
                <a:latin typeface="American Typewriter" panose="02090604020004020304" pitchFamily="18" charset="77"/>
                <a:cs typeface="Calibri" panose="020F0502020204030204" pitchFamily="34" charset="0"/>
              </a:rPr>
              <a:t>Class IV</a:t>
            </a:r>
            <a:endParaRPr lang="en-US" sz="2800" dirty="0">
              <a:effectLst/>
              <a:latin typeface="American Typewriter" panose="02090604020004020304" pitchFamily="18" charset="77"/>
              <a:cs typeface="Calibri" panose="020F0502020204030204" pitchFamily="34" charset="0"/>
            </a:endParaRPr>
          </a:p>
        </p:txBody>
      </p:sp>
      <p:sp>
        <p:nvSpPr>
          <p:cNvPr id="15" name="Rectangle 14">
            <a:extLst>
              <a:ext uri="{FF2B5EF4-FFF2-40B4-BE49-F238E27FC236}">
                <a16:creationId xmlns:a16="http://schemas.microsoft.com/office/drawing/2014/main" id="{492DE55E-93A4-6B47-B820-FA5E5CA05230}"/>
              </a:ext>
            </a:extLst>
          </p:cNvPr>
          <p:cNvSpPr/>
          <p:nvPr/>
        </p:nvSpPr>
        <p:spPr>
          <a:xfrm>
            <a:off x="4704624" y="5193576"/>
            <a:ext cx="3279062" cy="523220"/>
          </a:xfrm>
          <a:prstGeom prst="rect">
            <a:avLst/>
          </a:prstGeom>
        </p:spPr>
        <p:txBody>
          <a:bodyPr wrap="square">
            <a:spAutoFit/>
          </a:bodyPr>
          <a:lstStyle/>
          <a:p>
            <a:pPr algn="ctr"/>
            <a:r>
              <a:rPr lang="en-US" sz="2800" dirty="0">
                <a:solidFill>
                  <a:srgbClr val="002060"/>
                </a:solidFill>
                <a:latin typeface="American Typewriter" panose="02090604020004020304" pitchFamily="18" charset="77"/>
                <a:cs typeface="Calibri" panose="020F0502020204030204" pitchFamily="34" charset="0"/>
              </a:rPr>
              <a:t>Class V</a:t>
            </a:r>
            <a:endParaRPr lang="en-US" sz="2800" dirty="0">
              <a:effectLst/>
              <a:latin typeface="American Typewriter" panose="02090604020004020304" pitchFamily="18" charset="77"/>
              <a:cs typeface="Calibri" panose="020F0502020204030204" pitchFamily="34" charset="0"/>
            </a:endParaRPr>
          </a:p>
        </p:txBody>
      </p:sp>
      <p:sp>
        <p:nvSpPr>
          <p:cNvPr id="17" name="TextBox 16">
            <a:extLst>
              <a:ext uri="{FF2B5EF4-FFF2-40B4-BE49-F238E27FC236}">
                <a16:creationId xmlns:a16="http://schemas.microsoft.com/office/drawing/2014/main" id="{1D34AC30-600E-4E43-83F9-AC57321A69BF}"/>
              </a:ext>
            </a:extLst>
          </p:cNvPr>
          <p:cNvSpPr txBox="1"/>
          <p:nvPr/>
        </p:nvSpPr>
        <p:spPr>
          <a:xfrm>
            <a:off x="6614739" y="115856"/>
            <a:ext cx="5408676" cy="707886"/>
          </a:xfrm>
          <a:prstGeom prst="rect">
            <a:avLst/>
          </a:prstGeom>
          <a:noFill/>
        </p:spPr>
        <p:txBody>
          <a:bodyPr wrap="square">
            <a:spAutoFit/>
          </a:bodyPr>
          <a:lstStyle/>
          <a:p>
            <a:r>
              <a:rPr lang="en-US" sz="4000" dirty="0">
                <a:solidFill>
                  <a:srgbClr val="002060"/>
                </a:solidFill>
              </a:rPr>
              <a:t> “metadata descriptors”</a:t>
            </a:r>
          </a:p>
        </p:txBody>
      </p:sp>
      <p:sp>
        <p:nvSpPr>
          <p:cNvPr id="19" name="TextBox 18">
            <a:extLst>
              <a:ext uri="{FF2B5EF4-FFF2-40B4-BE49-F238E27FC236}">
                <a16:creationId xmlns:a16="http://schemas.microsoft.com/office/drawing/2014/main" id="{4393448A-79D5-364D-8E8F-D93BDE97E129}"/>
              </a:ext>
            </a:extLst>
          </p:cNvPr>
          <p:cNvSpPr txBox="1"/>
          <p:nvPr/>
        </p:nvSpPr>
        <p:spPr>
          <a:xfrm>
            <a:off x="9044958" y="6403590"/>
            <a:ext cx="2978458" cy="338554"/>
          </a:xfrm>
          <a:prstGeom prst="rect">
            <a:avLst/>
          </a:prstGeom>
          <a:noFill/>
        </p:spPr>
        <p:txBody>
          <a:bodyPr wrap="square">
            <a:spAutoFit/>
          </a:bodyPr>
          <a:lstStyle/>
          <a:p>
            <a:pPr algn="ctr"/>
            <a:r>
              <a:rPr lang="en-US" sz="1600" dirty="0"/>
              <a:t>Michener et al. 1997</a:t>
            </a:r>
          </a:p>
        </p:txBody>
      </p:sp>
    </p:spTree>
    <p:extLst>
      <p:ext uri="{BB962C8B-B14F-4D97-AF65-F5344CB8AC3E}">
        <p14:creationId xmlns:p14="http://schemas.microsoft.com/office/powerpoint/2010/main" val="335037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50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1500"/>
                            </p:stCondLst>
                            <p:childTnLst>
                              <p:par>
                                <p:cTn id="13" presetID="1" presetClass="entr" presetSubtype="0" fill="hold" grpId="0" nodeType="afterEffect">
                                  <p:stCondLst>
                                    <p:cond delay="150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3000"/>
                            </p:stCondLst>
                            <p:childTnLst>
                              <p:par>
                                <p:cTn id="16" presetID="1" presetClass="entr" presetSubtype="0" fill="hold" grpId="0" nodeType="afterEffect">
                                  <p:stCondLst>
                                    <p:cond delay="3000"/>
                                  </p:stCondLst>
                                  <p:childTnLst>
                                    <p:set>
                                      <p:cBhvr>
                                        <p:cTn id="17" dur="1" fill="hold">
                                          <p:stCondLst>
                                            <p:cond delay="0"/>
                                          </p:stCondLst>
                                        </p:cTn>
                                        <p:tgtEl>
                                          <p:spTgt spid="10"/>
                                        </p:tgtEl>
                                        <p:attrNameLst>
                                          <p:attrName>style.visibility</p:attrName>
                                        </p:attrNameLst>
                                      </p:cBhvr>
                                      <p:to>
                                        <p:strVal val="visible"/>
                                      </p:to>
                                    </p:set>
                                  </p:childTnLst>
                                </p:cTn>
                              </p:par>
                            </p:childTnLst>
                          </p:cTn>
                        </p:par>
                        <p:par>
                          <p:cTn id="18" fill="hold">
                            <p:stCondLst>
                              <p:cond delay="6000"/>
                            </p:stCondLst>
                            <p:childTnLst>
                              <p:par>
                                <p:cTn id="19" presetID="1" presetClass="entr" presetSubtype="0" fill="hold" grpId="0" nodeType="afterEffect">
                                  <p:stCondLst>
                                    <p:cond delay="1500"/>
                                  </p:stCondLst>
                                  <p:childTnLst>
                                    <p:set>
                                      <p:cBhvr>
                                        <p:cTn id="20" dur="1" fill="hold">
                                          <p:stCondLst>
                                            <p:cond delay="0"/>
                                          </p:stCondLst>
                                        </p:cTn>
                                        <p:tgtEl>
                                          <p:spTgt spid="3"/>
                                        </p:tgtEl>
                                        <p:attrNameLst>
                                          <p:attrName>style.visibility</p:attrName>
                                        </p:attrNameLst>
                                      </p:cBhvr>
                                      <p:to>
                                        <p:strVal val="visible"/>
                                      </p:to>
                                    </p:set>
                                  </p:childTnLst>
                                </p:cTn>
                              </p:par>
                            </p:childTnLst>
                          </p:cTn>
                        </p:par>
                        <p:par>
                          <p:cTn id="21" fill="hold">
                            <p:stCondLst>
                              <p:cond delay="7500"/>
                            </p:stCondLst>
                            <p:childTnLst>
                              <p:par>
                                <p:cTn id="22" presetID="1" presetClass="entr" presetSubtype="0" fill="hold" grpId="0" nodeType="afterEffect">
                                  <p:stCondLst>
                                    <p:cond delay="300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10500"/>
                            </p:stCondLst>
                            <p:childTnLst>
                              <p:par>
                                <p:cTn id="25" presetID="1" presetClass="entr" presetSubtype="0" fill="hold" grpId="0" nodeType="afterEffect">
                                  <p:stCondLst>
                                    <p:cond delay="150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12000"/>
                            </p:stCondLst>
                            <p:childTnLst>
                              <p:par>
                                <p:cTn id="28" presetID="1" presetClass="entr" presetSubtype="0" fill="hold" grpId="0" nodeType="afterEffect">
                                  <p:stCondLst>
                                    <p:cond delay="2000"/>
                                  </p:stCondLst>
                                  <p:childTnLst>
                                    <p:set>
                                      <p:cBhvr>
                                        <p:cTn id="29" dur="1" fill="hold">
                                          <p:stCondLst>
                                            <p:cond delay="0"/>
                                          </p:stCondLst>
                                        </p:cTn>
                                        <p:tgtEl>
                                          <p:spTgt spid="14"/>
                                        </p:tgtEl>
                                        <p:attrNameLst>
                                          <p:attrName>style.visibility</p:attrName>
                                        </p:attrNameLst>
                                      </p:cBhvr>
                                      <p:to>
                                        <p:strVal val="visible"/>
                                      </p:to>
                                    </p:set>
                                  </p:childTnLst>
                                </p:cTn>
                              </p:par>
                            </p:childTnLst>
                          </p:cTn>
                        </p:par>
                        <p:par>
                          <p:cTn id="30" fill="hold">
                            <p:stCondLst>
                              <p:cond delay="14000"/>
                            </p:stCondLst>
                            <p:childTnLst>
                              <p:par>
                                <p:cTn id="31" presetID="1" presetClass="entr" presetSubtype="0" fill="hold" grpId="0" nodeType="afterEffect">
                                  <p:stCondLst>
                                    <p:cond delay="1500"/>
                                  </p:stCondLst>
                                  <p:childTnLst>
                                    <p:set>
                                      <p:cBhvr>
                                        <p:cTn id="32" dur="1" fill="hold">
                                          <p:stCondLst>
                                            <p:cond delay="0"/>
                                          </p:stCondLst>
                                        </p:cTn>
                                        <p:tgtEl>
                                          <p:spTgt spid="5"/>
                                        </p:tgtEl>
                                        <p:attrNameLst>
                                          <p:attrName>style.visibility</p:attrName>
                                        </p:attrNameLst>
                                      </p:cBhvr>
                                      <p:to>
                                        <p:strVal val="visible"/>
                                      </p:to>
                                    </p:set>
                                  </p:childTnLst>
                                </p:cTn>
                              </p:par>
                            </p:childTnLst>
                          </p:cTn>
                        </p:par>
                        <p:par>
                          <p:cTn id="33" fill="hold">
                            <p:stCondLst>
                              <p:cond delay="15500"/>
                            </p:stCondLst>
                            <p:childTnLst>
                              <p:par>
                                <p:cTn id="34" presetID="1" presetClass="entr" presetSubtype="0" fill="hold" grpId="0" nodeType="afterEffect">
                                  <p:stCondLst>
                                    <p:cond delay="200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17500"/>
                            </p:stCondLst>
                            <p:childTnLst>
                              <p:par>
                                <p:cTn id="37" presetID="1" presetClass="entr" presetSubtype="0" fill="hold" grpId="0" nodeType="afterEffect">
                                  <p:stCondLst>
                                    <p:cond delay="150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9" grpId="0"/>
      <p:bldP spid="10" grpId="0"/>
      <p:bldP spid="13" grpId="0"/>
      <p:bldP spid="14" grpId="0"/>
      <p:bldP spid="15" grpId="0"/>
      <p:bldP spid="17"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9" name="Rectangle 9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indoor, oven, stove&#10;&#10;Description automatically generated">
            <a:extLst>
              <a:ext uri="{FF2B5EF4-FFF2-40B4-BE49-F238E27FC236}">
                <a16:creationId xmlns:a16="http://schemas.microsoft.com/office/drawing/2014/main" id="{165BF4C0-F36B-E042-A50B-2857D9349EAA}"/>
              </a:ext>
            </a:extLst>
          </p:cNvPr>
          <p:cNvPicPr>
            <a:picLocks noChangeAspect="1"/>
          </p:cNvPicPr>
          <p:nvPr/>
        </p:nvPicPr>
        <p:blipFill rotWithShape="1">
          <a:blip r:embed="rId3">
            <a:alphaModFix amt="50000"/>
          </a:blip>
          <a:srcRect t="4940" b="10791"/>
          <a:stretch/>
        </p:blipFill>
        <p:spPr>
          <a:xfrm>
            <a:off x="20" y="10"/>
            <a:ext cx="12191980" cy="6857990"/>
          </a:xfrm>
          <a:prstGeom prst="rect">
            <a:avLst/>
          </a:prstGeom>
        </p:spPr>
      </p:pic>
      <p:sp>
        <p:nvSpPr>
          <p:cNvPr id="11" name="TextBox 10">
            <a:extLst>
              <a:ext uri="{FF2B5EF4-FFF2-40B4-BE49-F238E27FC236}">
                <a16:creationId xmlns:a16="http://schemas.microsoft.com/office/drawing/2014/main" id="{E9613C63-3A2D-F143-8B40-5B8ADB7AE80A}"/>
              </a:ext>
            </a:extLst>
          </p:cNvPr>
          <p:cNvSpPr txBox="1"/>
          <p:nvPr/>
        </p:nvSpPr>
        <p:spPr>
          <a:xfrm>
            <a:off x="0" y="1122362"/>
            <a:ext cx="12191980" cy="2900518"/>
          </a:xfrm>
        </p:spPr>
        <p:txBody>
          <a:bodyPr vert="horz" lIns="91440" tIns="45720" rIns="91440" bIns="45720" rtlCol="0" anchor="b">
            <a:normAutofit/>
          </a:bodyPr>
          <a:lstStyle/>
          <a:p>
            <a:pPr algn="ctr">
              <a:lnSpc>
                <a:spcPct val="90000"/>
              </a:lnSpc>
              <a:spcBef>
                <a:spcPct val="0"/>
              </a:spcBef>
              <a:spcAft>
                <a:spcPts val="600"/>
              </a:spcAft>
            </a:pPr>
            <a:r>
              <a:rPr lang="en-US" sz="6000" dirty="0">
                <a:solidFill>
                  <a:srgbClr val="FFFFFF"/>
                </a:solidFill>
                <a:latin typeface="+mj-lt"/>
                <a:ea typeface="+mj-ea"/>
                <a:cs typeface="+mj-cs"/>
              </a:rPr>
              <a:t>What is the value of Metadata?</a:t>
            </a:r>
          </a:p>
        </p:txBody>
      </p:sp>
      <p:sp>
        <p:nvSpPr>
          <p:cNvPr id="5" name="Rectangle 4">
            <a:extLst>
              <a:ext uri="{FF2B5EF4-FFF2-40B4-BE49-F238E27FC236}">
                <a16:creationId xmlns:a16="http://schemas.microsoft.com/office/drawing/2014/main" id="{EE894592-98E1-D444-A24B-987DB9CFF40B}"/>
              </a:ext>
            </a:extLst>
          </p:cNvPr>
          <p:cNvSpPr/>
          <p:nvPr/>
        </p:nvSpPr>
        <p:spPr>
          <a:xfrm>
            <a:off x="5285022" y="1499714"/>
            <a:ext cx="1458013" cy="369332"/>
          </a:xfrm>
          <a:prstGeom prst="rect">
            <a:avLst/>
          </a:prstGeom>
        </p:spPr>
        <p:txBody>
          <a:bodyPr wrap="square">
            <a:spAutoFit/>
          </a:bodyPr>
          <a:lstStyle/>
          <a:p>
            <a:endParaRPr lang="en-US" dirty="0"/>
          </a:p>
        </p:txBody>
      </p:sp>
      <p:sp>
        <p:nvSpPr>
          <p:cNvPr id="7" name="Rectangle 6">
            <a:extLst>
              <a:ext uri="{FF2B5EF4-FFF2-40B4-BE49-F238E27FC236}">
                <a16:creationId xmlns:a16="http://schemas.microsoft.com/office/drawing/2014/main" id="{C66386DB-F2FD-E84C-9929-FFDD5333D21D}"/>
              </a:ext>
            </a:extLst>
          </p:cNvPr>
          <p:cNvSpPr/>
          <p:nvPr/>
        </p:nvSpPr>
        <p:spPr>
          <a:xfrm>
            <a:off x="417921" y="4646634"/>
            <a:ext cx="170523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11998615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1E8E5-2EF4-9D40-A905-49DCB15FB78E}"/>
              </a:ext>
            </a:extLst>
          </p:cNvPr>
          <p:cNvPicPr>
            <a:picLocks noChangeAspect="1"/>
          </p:cNvPicPr>
          <p:nvPr/>
        </p:nvPicPr>
        <p:blipFill>
          <a:blip r:embed="rId3"/>
          <a:stretch>
            <a:fillRect/>
          </a:stretch>
        </p:blipFill>
        <p:spPr>
          <a:xfrm>
            <a:off x="4009425" y="477284"/>
            <a:ext cx="2125496" cy="2987341"/>
          </a:xfrm>
          <a:prstGeom prst="rect">
            <a:avLst/>
          </a:prstGeom>
          <a:ln>
            <a:solidFill>
              <a:srgbClr val="000000"/>
            </a:solidFill>
          </a:ln>
        </p:spPr>
      </p:pic>
      <p:sp>
        <p:nvSpPr>
          <p:cNvPr id="7" name="TextBox 6">
            <a:extLst>
              <a:ext uri="{FF2B5EF4-FFF2-40B4-BE49-F238E27FC236}">
                <a16:creationId xmlns:a16="http://schemas.microsoft.com/office/drawing/2014/main" id="{C0F52419-01F6-9A40-AC84-38FC4D304DFD}"/>
              </a:ext>
            </a:extLst>
          </p:cNvPr>
          <p:cNvSpPr txBox="1"/>
          <p:nvPr/>
        </p:nvSpPr>
        <p:spPr>
          <a:xfrm>
            <a:off x="1491833" y="1045912"/>
            <a:ext cx="2043105" cy="4093428"/>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People</a:t>
            </a:r>
          </a:p>
          <a:p>
            <a:pPr algn="ctr"/>
            <a:r>
              <a:rPr lang="en-US" sz="2000" dirty="0">
                <a:latin typeface="Calibri" panose="020F0502020204030204" pitchFamily="34" charset="0"/>
                <a:cs typeface="Calibri" panose="020F0502020204030204" pitchFamily="34" charset="0"/>
              </a:rPr>
              <a:t>Places</a:t>
            </a:r>
          </a:p>
          <a:p>
            <a:pPr algn="ctr"/>
            <a:r>
              <a:rPr lang="en-US" sz="2000" dirty="0">
                <a:latin typeface="Calibri" panose="020F0502020204030204" pitchFamily="34" charset="0"/>
                <a:cs typeface="Calibri" panose="020F0502020204030204" pitchFamily="34" charset="0"/>
              </a:rPr>
              <a:t>Names</a:t>
            </a:r>
          </a:p>
          <a:p>
            <a:pPr algn="ctr"/>
            <a:r>
              <a:rPr lang="en-US" sz="2000" dirty="0">
                <a:latin typeface="Calibri" panose="020F0502020204030204" pitchFamily="34" charset="0"/>
                <a:cs typeface="Calibri" panose="020F0502020204030204" pitchFamily="34" charset="0"/>
              </a:rPr>
              <a:t>Abbreviations</a:t>
            </a:r>
          </a:p>
          <a:p>
            <a:pPr algn="ctr"/>
            <a:r>
              <a:rPr lang="en-US" sz="2000" dirty="0">
                <a:latin typeface="Calibri" panose="020F0502020204030204" pitchFamily="34" charset="0"/>
                <a:cs typeface="Calibri" panose="020F0502020204030204" pitchFamily="34" charset="0"/>
              </a:rPr>
              <a:t>Subject Selection</a:t>
            </a:r>
          </a:p>
          <a:p>
            <a:pPr algn="ctr"/>
            <a:r>
              <a:rPr lang="en-US" sz="2000" dirty="0">
                <a:latin typeface="Calibri" panose="020F0502020204030204" pitchFamily="34" charset="0"/>
                <a:cs typeface="Calibri" panose="020F0502020204030204" pitchFamily="34" charset="0"/>
              </a:rPr>
              <a:t>Reagents</a:t>
            </a:r>
          </a:p>
          <a:p>
            <a:pPr algn="ctr"/>
            <a:r>
              <a:rPr lang="en-US" sz="2000" dirty="0">
                <a:latin typeface="Calibri" panose="020F0502020204030204" pitchFamily="34" charset="0"/>
                <a:cs typeface="Calibri" panose="020F0502020204030204" pitchFamily="34" charset="0"/>
              </a:rPr>
              <a:t>Equipment</a:t>
            </a:r>
          </a:p>
          <a:p>
            <a:pPr algn="ctr"/>
            <a:r>
              <a:rPr lang="en-US" sz="2000" dirty="0">
                <a:latin typeface="Calibri" panose="020F0502020204030204" pitchFamily="34" charset="0"/>
                <a:cs typeface="Calibri" panose="020F0502020204030204" pitchFamily="34" charset="0"/>
              </a:rPr>
              <a:t>Study design</a:t>
            </a:r>
          </a:p>
          <a:p>
            <a:pPr algn="ctr"/>
            <a:r>
              <a:rPr lang="en-US" sz="2000" dirty="0">
                <a:latin typeface="Calibri" panose="020F0502020204030204" pitchFamily="34" charset="0"/>
                <a:cs typeface="Calibri" panose="020F0502020204030204" pitchFamily="34" charset="0"/>
              </a:rPr>
              <a:t>Sampling</a:t>
            </a:r>
          </a:p>
          <a:p>
            <a:pPr algn="ctr"/>
            <a:r>
              <a:rPr lang="en-US" sz="2000" dirty="0">
                <a:latin typeface="Calibri" panose="020F0502020204030204" pitchFamily="34" charset="0"/>
                <a:cs typeface="Calibri" panose="020F0502020204030204" pitchFamily="34" charset="0"/>
              </a:rPr>
              <a:t>Coding</a:t>
            </a:r>
          </a:p>
          <a:p>
            <a:pPr algn="ctr"/>
            <a:r>
              <a:rPr lang="en-US" sz="2000" dirty="0">
                <a:latin typeface="Calibri" panose="020F0502020204030204" pitchFamily="34" charset="0"/>
                <a:cs typeface="Calibri" panose="020F0502020204030204" pitchFamily="34" charset="0"/>
              </a:rPr>
              <a:t>Identifications</a:t>
            </a:r>
          </a:p>
          <a:p>
            <a:pPr algn="ctr"/>
            <a:r>
              <a:rPr lang="en-US" sz="2000" dirty="0">
                <a:latin typeface="Calibri" panose="020F0502020204030204" pitchFamily="34" charset="0"/>
                <a:cs typeface="Calibri" panose="020F0502020204030204" pitchFamily="34" charset="0"/>
              </a:rPr>
              <a:t>Calculations</a:t>
            </a:r>
          </a:p>
          <a:p>
            <a:pPr algn="ctr"/>
            <a:r>
              <a:rPr lang="en-US" sz="2000" dirty="0">
                <a:latin typeface="Calibri" panose="020F0502020204030204" pitchFamily="34" charset="0"/>
                <a:cs typeface="Calibri" panose="020F0502020204030204" pitchFamily="34" charset="0"/>
              </a:rPr>
              <a:t>Analyses</a:t>
            </a:r>
          </a:p>
        </p:txBody>
      </p:sp>
      <p:sp>
        <p:nvSpPr>
          <p:cNvPr id="8" name="Right Brace 7">
            <a:extLst>
              <a:ext uri="{FF2B5EF4-FFF2-40B4-BE49-F238E27FC236}">
                <a16:creationId xmlns:a16="http://schemas.microsoft.com/office/drawing/2014/main" id="{646BE1EC-36F6-3546-A831-F82360CAA67E}"/>
              </a:ext>
            </a:extLst>
          </p:cNvPr>
          <p:cNvSpPr/>
          <p:nvPr/>
        </p:nvSpPr>
        <p:spPr>
          <a:xfrm>
            <a:off x="3241921" y="1157549"/>
            <a:ext cx="630499" cy="3870153"/>
          </a:xfrm>
          <a:prstGeom prst="rightBrace">
            <a:avLst/>
          </a:prstGeom>
          <a:ln w="603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2" name="Picture 31" descr="Business woman using notepad">
            <a:extLst>
              <a:ext uri="{FF2B5EF4-FFF2-40B4-BE49-F238E27FC236}">
                <a16:creationId xmlns:a16="http://schemas.microsoft.com/office/drawing/2014/main" id="{01BAEADA-65F8-D34C-A890-5DEF93308A3F}"/>
              </a:ext>
            </a:extLst>
          </p:cNvPr>
          <p:cNvPicPr>
            <a:picLocks noChangeAspect="1"/>
          </p:cNvPicPr>
          <p:nvPr/>
        </p:nvPicPr>
        <p:blipFill rotWithShape="1">
          <a:blip r:embed="rId4"/>
          <a:srcRect b="52258"/>
          <a:stretch/>
        </p:blipFill>
        <p:spPr>
          <a:xfrm>
            <a:off x="422779" y="4144439"/>
            <a:ext cx="1743384" cy="2712316"/>
          </a:xfrm>
          <a:prstGeom prst="rect">
            <a:avLst/>
          </a:prstGeom>
        </p:spPr>
      </p:pic>
      <p:pic>
        <p:nvPicPr>
          <p:cNvPr id="4" name="Graphic 3" descr="Clock with solid fill">
            <a:extLst>
              <a:ext uri="{FF2B5EF4-FFF2-40B4-BE49-F238E27FC236}">
                <a16:creationId xmlns:a16="http://schemas.microsoft.com/office/drawing/2014/main" id="{B3F78489-7822-F343-BCE1-29AF9D0CB2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9828" y="1341330"/>
            <a:ext cx="1463342" cy="1463342"/>
          </a:xfrm>
          <a:prstGeom prst="rect">
            <a:avLst/>
          </a:prstGeom>
        </p:spPr>
      </p:pic>
      <p:sp>
        <p:nvSpPr>
          <p:cNvPr id="6" name="TextBox 5">
            <a:extLst>
              <a:ext uri="{FF2B5EF4-FFF2-40B4-BE49-F238E27FC236}">
                <a16:creationId xmlns:a16="http://schemas.microsoft.com/office/drawing/2014/main" id="{938CFA08-6F2E-ED40-AAF4-BAFBBCB6EC09}"/>
              </a:ext>
            </a:extLst>
          </p:cNvPr>
          <p:cNvSpPr txBox="1"/>
          <p:nvPr/>
        </p:nvSpPr>
        <p:spPr>
          <a:xfrm rot="1365531">
            <a:off x="7788335" y="1031291"/>
            <a:ext cx="861020" cy="369332"/>
          </a:xfrm>
          <a:prstGeom prst="rect">
            <a:avLst/>
          </a:prstGeom>
          <a:noFill/>
        </p:spPr>
        <p:txBody>
          <a:bodyPr wrap="square" rtlCol="0">
            <a:spAutoFit/>
          </a:bodyPr>
          <a:lstStyle/>
          <a:p>
            <a:pPr algn="ctr"/>
            <a:r>
              <a:rPr lang="en-US" dirty="0" err="1">
                <a:latin typeface="Courier" pitchFamily="2" charset="0"/>
              </a:rPr>
              <a:t>tok</a:t>
            </a:r>
            <a:endParaRPr lang="en-US" dirty="0">
              <a:latin typeface="Courier" pitchFamily="2" charset="0"/>
            </a:endParaRPr>
          </a:p>
        </p:txBody>
      </p:sp>
      <p:sp>
        <p:nvSpPr>
          <p:cNvPr id="25" name="TextBox 24">
            <a:extLst>
              <a:ext uri="{FF2B5EF4-FFF2-40B4-BE49-F238E27FC236}">
                <a16:creationId xmlns:a16="http://schemas.microsoft.com/office/drawing/2014/main" id="{2F85193D-39BF-674C-BAD7-2A4781624D60}"/>
              </a:ext>
            </a:extLst>
          </p:cNvPr>
          <p:cNvSpPr txBox="1"/>
          <p:nvPr/>
        </p:nvSpPr>
        <p:spPr>
          <a:xfrm rot="20703030">
            <a:off x="7107136" y="793692"/>
            <a:ext cx="861020" cy="369332"/>
          </a:xfrm>
          <a:prstGeom prst="rect">
            <a:avLst/>
          </a:prstGeom>
          <a:noFill/>
        </p:spPr>
        <p:txBody>
          <a:bodyPr wrap="square" rtlCol="0">
            <a:spAutoFit/>
          </a:bodyPr>
          <a:lstStyle/>
          <a:p>
            <a:pPr algn="ctr"/>
            <a:r>
              <a:rPr lang="en-US" dirty="0">
                <a:latin typeface="Courier" pitchFamily="2" charset="0"/>
              </a:rPr>
              <a:t>tik</a:t>
            </a:r>
          </a:p>
        </p:txBody>
      </p:sp>
    </p:spTree>
    <p:extLst>
      <p:ext uri="{BB962C8B-B14F-4D97-AF65-F5344CB8AC3E}">
        <p14:creationId xmlns:p14="http://schemas.microsoft.com/office/powerpoint/2010/main" val="258637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2"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3" nodeType="click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6" grpId="1"/>
      <p:bldP spid="6" grpId="2"/>
      <p:bldP spid="25" grpId="0"/>
      <p:bldP spid="25" grpId="1"/>
      <p:bldP spid="25" grpId="2"/>
      <p:bldP spid="25" grpId="3"/>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cientist looking into a microscope in a research lab">
            <a:extLst>
              <a:ext uri="{FF2B5EF4-FFF2-40B4-BE49-F238E27FC236}">
                <a16:creationId xmlns:a16="http://schemas.microsoft.com/office/drawing/2014/main" id="{F2CDFA75-303E-D046-BF3F-32AD21528060}"/>
              </a:ext>
            </a:extLst>
          </p:cNvPr>
          <p:cNvPicPr>
            <a:picLocks noChangeAspect="1"/>
          </p:cNvPicPr>
          <p:nvPr/>
        </p:nvPicPr>
        <p:blipFill rotWithShape="1">
          <a:blip r:embed="rId2"/>
          <a:srcRect l="46166" r="11456"/>
          <a:stretch/>
        </p:blipFill>
        <p:spPr>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0" name="TextBox 39">
            <a:extLst>
              <a:ext uri="{FF2B5EF4-FFF2-40B4-BE49-F238E27FC236}">
                <a16:creationId xmlns:a16="http://schemas.microsoft.com/office/drawing/2014/main" id="{9CDE1853-1FCC-9242-AE3E-F3B90FD51A43}"/>
              </a:ext>
            </a:extLst>
          </p:cNvPr>
          <p:cNvSpPr txBox="1"/>
          <p:nvPr/>
        </p:nvSpPr>
        <p:spPr>
          <a:xfrm>
            <a:off x="414347" y="4805690"/>
            <a:ext cx="9213776" cy="442876"/>
          </a:xfrm>
        </p:spPr>
        <p:txBody>
          <a:bodyPr vert="horz" lIns="91440" tIns="45720" rIns="91440" bIns="45720" rtlCol="0">
            <a:noAutofit/>
          </a:bodyPr>
          <a:lstStyle/>
          <a:p>
            <a:pPr>
              <a:lnSpc>
                <a:spcPct val="90000"/>
              </a:lnSpc>
              <a:spcAft>
                <a:spcPts val="600"/>
              </a:spcAft>
            </a:pPr>
            <a:endParaRPr lang="en-US" sz="2200" dirty="0"/>
          </a:p>
        </p:txBody>
      </p:sp>
      <p:sp>
        <p:nvSpPr>
          <p:cNvPr id="42" name="Rectangle 13">
            <a:extLst>
              <a:ext uri="{FF2B5EF4-FFF2-40B4-BE49-F238E27FC236}">
                <a16:creationId xmlns:a16="http://schemas.microsoft.com/office/drawing/2014/main" id="{B5936D2D-D26A-F74E-A0DB-92D06754E612}"/>
              </a:ext>
            </a:extLst>
          </p:cNvPr>
          <p:cNvSpPr/>
          <p:nvPr/>
        </p:nvSpPr>
        <p:spPr>
          <a:xfrm>
            <a:off x="414347" y="-17044"/>
            <a:ext cx="5308599" cy="1836390"/>
          </a:xfr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Value to </a:t>
            </a:r>
          </a:p>
          <a:p>
            <a:pPr>
              <a:lnSpc>
                <a:spcPct val="90000"/>
              </a:lnSpc>
              <a:spcBef>
                <a:spcPct val="0"/>
              </a:spcBef>
              <a:spcAft>
                <a:spcPts val="600"/>
              </a:spcAft>
            </a:pPr>
            <a:r>
              <a:rPr lang="en-US" sz="5400" b="1" dirty="0">
                <a:solidFill>
                  <a:srgbClr val="002060"/>
                </a:solidFill>
                <a:latin typeface="+mj-lt"/>
                <a:ea typeface="+mj-ea"/>
                <a:cs typeface="+mj-cs"/>
              </a:rPr>
              <a:t>Researchers:</a:t>
            </a:r>
          </a:p>
        </p:txBody>
      </p:sp>
      <p:pic>
        <p:nvPicPr>
          <p:cNvPr id="8" name="Picture 7">
            <a:extLst>
              <a:ext uri="{FF2B5EF4-FFF2-40B4-BE49-F238E27FC236}">
                <a16:creationId xmlns:a16="http://schemas.microsoft.com/office/drawing/2014/main" id="{D4047D16-4CD9-9A45-8B8A-3FB049515208}"/>
              </a:ext>
            </a:extLst>
          </p:cNvPr>
          <p:cNvPicPr>
            <a:picLocks noChangeAspect="1"/>
          </p:cNvPicPr>
          <p:nvPr/>
        </p:nvPicPr>
        <p:blipFill>
          <a:blip r:embed="rId3"/>
          <a:stretch>
            <a:fillRect/>
          </a:stretch>
        </p:blipFill>
        <p:spPr>
          <a:xfrm>
            <a:off x="0" y="1703211"/>
            <a:ext cx="4267703" cy="386059"/>
          </a:xfrm>
          <a:prstGeom prst="rect">
            <a:avLst/>
          </a:prstGeom>
        </p:spPr>
      </p:pic>
      <p:sp>
        <p:nvSpPr>
          <p:cNvPr id="3" name="Rectangle 2">
            <a:extLst>
              <a:ext uri="{FF2B5EF4-FFF2-40B4-BE49-F238E27FC236}">
                <a16:creationId xmlns:a16="http://schemas.microsoft.com/office/drawing/2014/main" id="{158A7D47-2F17-7748-9202-1C46E66E756F}"/>
              </a:ext>
            </a:extLst>
          </p:cNvPr>
          <p:cNvSpPr/>
          <p:nvPr/>
        </p:nvSpPr>
        <p:spPr>
          <a:xfrm>
            <a:off x="411299" y="2460877"/>
            <a:ext cx="3856404" cy="26005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7A1BCF8-DA21-1541-8DCD-93616AF25CAF}"/>
              </a:ext>
            </a:extLst>
          </p:cNvPr>
          <p:cNvSpPr txBox="1"/>
          <p:nvPr/>
        </p:nvSpPr>
        <p:spPr>
          <a:xfrm>
            <a:off x="312231" y="2296371"/>
            <a:ext cx="4688764" cy="3418862"/>
          </a:xfrm>
          <a:solidFill>
            <a:schemeClr val="bg1">
              <a:lumMod val="95000"/>
            </a:schemeClr>
          </a:solidFill>
        </p:spPr>
        <p:txBody>
          <a:bodyPr vert="horz" lIns="91440" tIns="45720" rIns="91440" bIns="45720" rtlCol="0">
            <a:noAutofit/>
          </a:bodyPr>
          <a:lstStyle/>
          <a:p>
            <a:pPr marL="457200" indent="-457200">
              <a:lnSpc>
                <a:spcPct val="90000"/>
              </a:lnSpc>
              <a:spcAft>
                <a:spcPts val="300"/>
              </a:spcAft>
              <a:buAutoNum type="arabicPeriod"/>
            </a:pPr>
            <a:r>
              <a:rPr lang="en-US" sz="2200" dirty="0"/>
              <a:t>Ability to reuse other’s data saves time, resources, &amp; effort.</a:t>
            </a:r>
          </a:p>
          <a:p>
            <a:pPr marL="457200" indent="-457200">
              <a:lnSpc>
                <a:spcPct val="90000"/>
              </a:lnSpc>
              <a:spcAft>
                <a:spcPts val="300"/>
              </a:spcAft>
              <a:buFontTx/>
              <a:buAutoNum type="arabicPeriod"/>
            </a:pPr>
            <a:endParaRPr lang="en-US" sz="2200" dirty="0"/>
          </a:p>
          <a:p>
            <a:pPr marL="457200" indent="-457200">
              <a:lnSpc>
                <a:spcPct val="90000"/>
              </a:lnSpc>
              <a:spcAft>
                <a:spcPts val="300"/>
              </a:spcAft>
              <a:buFontTx/>
              <a:buAutoNum type="arabicPeriod"/>
            </a:pPr>
            <a:r>
              <a:rPr lang="en-US" sz="2200" dirty="0"/>
              <a:t>Increases chances one’s data will be found and re-used by others.</a:t>
            </a:r>
          </a:p>
          <a:p>
            <a:pPr marL="457200" indent="-457200">
              <a:lnSpc>
                <a:spcPct val="90000"/>
              </a:lnSpc>
              <a:spcAft>
                <a:spcPts val="300"/>
              </a:spcAft>
              <a:buFontTx/>
              <a:buAutoNum type="arabicPeriod"/>
            </a:pPr>
            <a:endParaRPr lang="en-US" sz="2200" dirty="0"/>
          </a:p>
          <a:p>
            <a:pPr marL="457200" indent="-457200">
              <a:lnSpc>
                <a:spcPct val="90000"/>
              </a:lnSpc>
              <a:spcAft>
                <a:spcPts val="300"/>
              </a:spcAft>
              <a:buFontTx/>
              <a:buAutoNum type="arabicPeriod"/>
            </a:pPr>
            <a:r>
              <a:rPr lang="en-US" sz="2200" dirty="0"/>
              <a:t>Re-use by others promotes &amp; increases the impact of one’s work.</a:t>
            </a:r>
          </a:p>
        </p:txBody>
      </p:sp>
      <p:sp>
        <p:nvSpPr>
          <p:cNvPr id="11" name="Rectangle 10">
            <a:extLst>
              <a:ext uri="{FF2B5EF4-FFF2-40B4-BE49-F238E27FC236}">
                <a16:creationId xmlns:a16="http://schemas.microsoft.com/office/drawing/2014/main" id="{0D910286-6389-C648-B9FC-1D041B3F90E6}"/>
              </a:ext>
            </a:extLst>
          </p:cNvPr>
          <p:cNvSpPr/>
          <p:nvPr/>
        </p:nvSpPr>
        <p:spPr>
          <a:xfrm>
            <a:off x="99069" y="2203335"/>
            <a:ext cx="4688764" cy="9929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9FDEF7-7C8E-6D43-B0C0-1A8355F6D479}"/>
              </a:ext>
            </a:extLst>
          </p:cNvPr>
          <p:cNvSpPr/>
          <p:nvPr/>
        </p:nvSpPr>
        <p:spPr>
          <a:xfrm>
            <a:off x="99069" y="3213300"/>
            <a:ext cx="4735606" cy="9838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9DE778-3609-984C-9894-D5A24F2F223E}"/>
              </a:ext>
            </a:extLst>
          </p:cNvPr>
          <p:cNvSpPr/>
          <p:nvPr/>
        </p:nvSpPr>
        <p:spPr>
          <a:xfrm>
            <a:off x="312231" y="4246380"/>
            <a:ext cx="4735606" cy="9838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56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3">
            <a:extLst>
              <a:ext uri="{FF2B5EF4-FFF2-40B4-BE49-F238E27FC236}">
                <a16:creationId xmlns:a16="http://schemas.microsoft.com/office/drawing/2014/main" id="{2DA7A5EC-4C4E-064C-8725-8F24191CF3BB}"/>
              </a:ext>
            </a:extLst>
          </p:cNvPr>
          <p:cNvSpPr/>
          <p:nvPr/>
        </p:nvSpPr>
        <p:spPr>
          <a:xfrm>
            <a:off x="94895" y="-308986"/>
            <a:ext cx="4368602" cy="1956841"/>
          </a:xfr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Value to </a:t>
            </a:r>
          </a:p>
          <a:p>
            <a:pPr>
              <a:lnSpc>
                <a:spcPct val="90000"/>
              </a:lnSpc>
              <a:spcBef>
                <a:spcPct val="0"/>
              </a:spcBef>
              <a:spcAft>
                <a:spcPts val="600"/>
              </a:spcAft>
            </a:pPr>
            <a:r>
              <a:rPr lang="en-US" sz="5400" b="1" dirty="0">
                <a:solidFill>
                  <a:srgbClr val="002060"/>
                </a:solidFill>
                <a:latin typeface="+mj-lt"/>
                <a:ea typeface="+mj-ea"/>
                <a:cs typeface="+mj-cs"/>
              </a:rPr>
              <a:t>Data (re)Users:</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man reaching for book in library">
            <a:extLst>
              <a:ext uri="{FF2B5EF4-FFF2-40B4-BE49-F238E27FC236}">
                <a16:creationId xmlns:a16="http://schemas.microsoft.com/office/drawing/2014/main" id="{723404A4-5EFA-B04A-B3D4-96283036D571}"/>
              </a:ext>
            </a:extLst>
          </p:cNvPr>
          <p:cNvPicPr>
            <a:picLocks noChangeAspect="1"/>
          </p:cNvPicPr>
          <p:nvPr/>
        </p:nvPicPr>
        <p:blipFill rotWithShape="1">
          <a:blip r:embed="rId2"/>
          <a:srcRect l="16076" r="1697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2" name="Picture 1">
            <a:extLst>
              <a:ext uri="{FF2B5EF4-FFF2-40B4-BE49-F238E27FC236}">
                <a16:creationId xmlns:a16="http://schemas.microsoft.com/office/drawing/2014/main" id="{E72F3D6D-505C-384F-92C4-C4BA766B7982}"/>
              </a:ext>
            </a:extLst>
          </p:cNvPr>
          <p:cNvPicPr>
            <a:picLocks noChangeAspect="1"/>
          </p:cNvPicPr>
          <p:nvPr/>
        </p:nvPicPr>
        <p:blipFill>
          <a:blip r:embed="rId3"/>
          <a:stretch>
            <a:fillRect/>
          </a:stretch>
        </p:blipFill>
        <p:spPr>
          <a:xfrm>
            <a:off x="93370" y="1538336"/>
            <a:ext cx="4267703" cy="386059"/>
          </a:xfrm>
          <a:prstGeom prst="rect">
            <a:avLst/>
          </a:prstGeom>
        </p:spPr>
      </p:pic>
      <p:sp>
        <p:nvSpPr>
          <p:cNvPr id="11" name="Rectangle 10">
            <a:extLst>
              <a:ext uri="{FF2B5EF4-FFF2-40B4-BE49-F238E27FC236}">
                <a16:creationId xmlns:a16="http://schemas.microsoft.com/office/drawing/2014/main" id="{70205527-F7CD-2A42-AE52-E18AA5F5834D}"/>
              </a:ext>
            </a:extLst>
          </p:cNvPr>
          <p:cNvSpPr/>
          <p:nvPr/>
        </p:nvSpPr>
        <p:spPr>
          <a:xfrm>
            <a:off x="411299" y="2460877"/>
            <a:ext cx="3856404" cy="26005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B80E6B-3A42-8944-A765-FDA1192569E7}"/>
              </a:ext>
            </a:extLst>
          </p:cNvPr>
          <p:cNvSpPr txBox="1"/>
          <p:nvPr/>
        </p:nvSpPr>
        <p:spPr>
          <a:xfrm>
            <a:off x="93370" y="1802397"/>
            <a:ext cx="5166202" cy="3315408"/>
          </a:xfrm>
        </p:spPr>
        <p:txBody>
          <a:bodyPr vert="horz" lIns="91440" tIns="45720" rIns="91440" bIns="45720" rtlCol="0">
            <a:noAutofit/>
          </a:bodyPr>
          <a:lstStyle/>
          <a:p>
            <a:pPr marL="457200" indent="-457200">
              <a:lnSpc>
                <a:spcPct val="110000"/>
              </a:lnSpc>
              <a:spcAft>
                <a:spcPts val="100"/>
              </a:spcAft>
              <a:buFont typeface="+mj-lt"/>
              <a:buAutoNum type="arabicPeriod"/>
            </a:pPr>
            <a:r>
              <a:rPr lang="en-US" sz="2400" dirty="0"/>
              <a:t>Ability to search for, find, retrieve, &amp; determine utility of datasets.</a:t>
            </a:r>
          </a:p>
          <a:p>
            <a:pPr marL="457200" indent="-457200">
              <a:lnSpc>
                <a:spcPct val="110000"/>
              </a:lnSpc>
              <a:spcAft>
                <a:spcPts val="100"/>
              </a:spcAft>
              <a:buFont typeface="+mj-lt"/>
              <a:buAutoNum type="arabicPeriod"/>
            </a:pPr>
            <a:endParaRPr lang="en-US" sz="2400" dirty="0"/>
          </a:p>
          <a:p>
            <a:pPr marL="457200" indent="-457200">
              <a:lnSpc>
                <a:spcPct val="110000"/>
              </a:lnSpc>
              <a:spcAft>
                <a:spcPts val="100"/>
              </a:spcAft>
              <a:buFont typeface="+mj-lt"/>
              <a:buAutoNum type="arabicPeriod"/>
            </a:pPr>
            <a:r>
              <a:rPr lang="en-US" sz="2400" dirty="0"/>
              <a:t>Determine if data exists about a geographic location or topic. </a:t>
            </a:r>
          </a:p>
          <a:p>
            <a:pPr marL="457200" indent="-457200">
              <a:lnSpc>
                <a:spcPct val="110000"/>
              </a:lnSpc>
              <a:spcAft>
                <a:spcPts val="100"/>
              </a:spcAft>
              <a:buFont typeface="+mj-lt"/>
              <a:buAutoNum type="arabicPeriod"/>
            </a:pPr>
            <a:endParaRPr lang="en-US" sz="2400" dirty="0"/>
          </a:p>
          <a:p>
            <a:pPr marL="457200" indent="-457200">
              <a:lnSpc>
                <a:spcPct val="110000"/>
              </a:lnSpc>
              <a:spcAft>
                <a:spcPts val="100"/>
              </a:spcAft>
              <a:buFont typeface="+mj-lt"/>
              <a:buAutoNum type="arabicPeriod"/>
            </a:pPr>
            <a:r>
              <a:rPr lang="en-US" sz="2400" dirty="0"/>
              <a:t>Learn how to acquire, process, &amp; use datasets.</a:t>
            </a:r>
          </a:p>
          <a:p>
            <a:pPr marL="457200" indent="-457200">
              <a:lnSpc>
                <a:spcPct val="110000"/>
              </a:lnSpc>
              <a:spcAft>
                <a:spcPts val="100"/>
              </a:spcAft>
              <a:buFont typeface="+mj-lt"/>
              <a:buAutoNum type="arabicPeriod"/>
            </a:pPr>
            <a:endParaRPr lang="en-US" sz="2400" dirty="0"/>
          </a:p>
          <a:p>
            <a:pPr marL="457200" indent="-457200">
              <a:lnSpc>
                <a:spcPct val="110000"/>
              </a:lnSpc>
              <a:spcAft>
                <a:spcPts val="100"/>
              </a:spcAft>
              <a:buFont typeface="+mj-lt"/>
              <a:buAutoNum type="arabicPeriod"/>
            </a:pPr>
            <a:r>
              <a:rPr lang="en-US" sz="2400" dirty="0"/>
              <a:t>Understand the dataset &amp; how the data were collected.</a:t>
            </a:r>
          </a:p>
        </p:txBody>
      </p:sp>
      <p:sp>
        <p:nvSpPr>
          <p:cNvPr id="12" name="Rectangle 11">
            <a:extLst>
              <a:ext uri="{FF2B5EF4-FFF2-40B4-BE49-F238E27FC236}">
                <a16:creationId xmlns:a16="http://schemas.microsoft.com/office/drawing/2014/main" id="{3C8E188A-3BE8-5E4C-A323-2186CD2D27C2}"/>
              </a:ext>
            </a:extLst>
          </p:cNvPr>
          <p:cNvSpPr/>
          <p:nvPr/>
        </p:nvSpPr>
        <p:spPr>
          <a:xfrm>
            <a:off x="23991" y="1855800"/>
            <a:ext cx="5166202" cy="9929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8E4671-0229-AD4F-A67A-C6A445FDE1EA}"/>
              </a:ext>
            </a:extLst>
          </p:cNvPr>
          <p:cNvSpPr/>
          <p:nvPr/>
        </p:nvSpPr>
        <p:spPr>
          <a:xfrm>
            <a:off x="100782" y="3029916"/>
            <a:ext cx="4735606" cy="9838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09FCB95-3885-644E-A020-2FDB30EEABD2}"/>
              </a:ext>
            </a:extLst>
          </p:cNvPr>
          <p:cNvSpPr/>
          <p:nvPr/>
        </p:nvSpPr>
        <p:spPr>
          <a:xfrm>
            <a:off x="100782" y="4248132"/>
            <a:ext cx="4735606" cy="9838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83D297-7D65-9E41-B949-3D63C78EEEBA}"/>
              </a:ext>
            </a:extLst>
          </p:cNvPr>
          <p:cNvSpPr/>
          <p:nvPr/>
        </p:nvSpPr>
        <p:spPr>
          <a:xfrm>
            <a:off x="93369" y="5426791"/>
            <a:ext cx="5096823" cy="1212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82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rown concrete building under blue sky during daytime">
            <a:extLst>
              <a:ext uri="{FF2B5EF4-FFF2-40B4-BE49-F238E27FC236}">
                <a16:creationId xmlns:a16="http://schemas.microsoft.com/office/drawing/2014/main" id="{D2A13839-85DA-1D40-99D7-7390B3D131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86" r="12386"/>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13">
            <a:extLst>
              <a:ext uri="{FF2B5EF4-FFF2-40B4-BE49-F238E27FC236}">
                <a16:creationId xmlns:a16="http://schemas.microsoft.com/office/drawing/2014/main" id="{CE5BCFE7-BF48-594B-AA9F-99ED30B3975B}"/>
              </a:ext>
            </a:extLst>
          </p:cNvPr>
          <p:cNvSpPr/>
          <p:nvPr/>
        </p:nvSpPr>
        <p:spPr>
          <a:xfrm>
            <a:off x="414347" y="-17044"/>
            <a:ext cx="5308599" cy="1836390"/>
          </a:xfr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Value to </a:t>
            </a:r>
          </a:p>
          <a:p>
            <a:pPr>
              <a:lnSpc>
                <a:spcPct val="90000"/>
              </a:lnSpc>
              <a:spcBef>
                <a:spcPct val="0"/>
              </a:spcBef>
              <a:spcAft>
                <a:spcPts val="600"/>
              </a:spcAft>
            </a:pPr>
            <a:r>
              <a:rPr lang="en-US" sz="5400" b="1" dirty="0">
                <a:solidFill>
                  <a:srgbClr val="002060"/>
                </a:solidFill>
                <a:latin typeface="+mj-lt"/>
                <a:ea typeface="+mj-ea"/>
                <a:cs typeface="+mj-cs"/>
              </a:rPr>
              <a:t>Organizations:</a:t>
            </a:r>
          </a:p>
        </p:txBody>
      </p:sp>
      <p:pic>
        <p:nvPicPr>
          <p:cNvPr id="9" name="Picture 8">
            <a:extLst>
              <a:ext uri="{FF2B5EF4-FFF2-40B4-BE49-F238E27FC236}">
                <a16:creationId xmlns:a16="http://schemas.microsoft.com/office/drawing/2014/main" id="{9DC54D59-0945-554E-A0BE-807544EB05A1}"/>
              </a:ext>
            </a:extLst>
          </p:cNvPr>
          <p:cNvPicPr>
            <a:picLocks noChangeAspect="1"/>
          </p:cNvPicPr>
          <p:nvPr/>
        </p:nvPicPr>
        <p:blipFill>
          <a:blip r:embed="rId3"/>
          <a:stretch>
            <a:fillRect/>
          </a:stretch>
        </p:blipFill>
        <p:spPr>
          <a:xfrm>
            <a:off x="0" y="1703211"/>
            <a:ext cx="4267703" cy="386059"/>
          </a:xfrm>
          <a:prstGeom prst="rect">
            <a:avLst/>
          </a:prstGeom>
        </p:spPr>
      </p:pic>
      <p:sp>
        <p:nvSpPr>
          <p:cNvPr id="10" name="Rectangle 9">
            <a:extLst>
              <a:ext uri="{FF2B5EF4-FFF2-40B4-BE49-F238E27FC236}">
                <a16:creationId xmlns:a16="http://schemas.microsoft.com/office/drawing/2014/main" id="{7F5C2C4F-8DB2-CF4E-B945-2626033C77D4}"/>
              </a:ext>
            </a:extLst>
          </p:cNvPr>
          <p:cNvSpPr/>
          <p:nvPr/>
        </p:nvSpPr>
        <p:spPr>
          <a:xfrm>
            <a:off x="411299" y="2460877"/>
            <a:ext cx="3856404" cy="26005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EDC27B-2BC0-1740-83B3-BBF7E01269AF}"/>
              </a:ext>
            </a:extLst>
          </p:cNvPr>
          <p:cNvSpPr txBox="1"/>
          <p:nvPr/>
        </p:nvSpPr>
        <p:spPr>
          <a:xfrm>
            <a:off x="411299" y="2001029"/>
            <a:ext cx="4898878" cy="3320668"/>
          </a:xfrm>
        </p:spPr>
        <p:txBody>
          <a:bodyPr vert="horz" lIns="91440" tIns="45720" rIns="91440" bIns="45720" rtlCol="0">
            <a:noAutofit/>
          </a:bodyPr>
          <a:lstStyle/>
          <a:p>
            <a:pPr marL="457200" indent="-457200">
              <a:lnSpc>
                <a:spcPct val="90000"/>
              </a:lnSpc>
              <a:spcAft>
                <a:spcPts val="300"/>
              </a:spcAft>
              <a:buFont typeface="+mj-lt"/>
              <a:buAutoNum type="arabicPeriod"/>
            </a:pPr>
            <a:r>
              <a:rPr lang="en-US" sz="2200" dirty="0"/>
              <a:t>Documentation of research integrity: </a:t>
            </a:r>
            <a:r>
              <a:rPr lang="en-US" i="1" dirty="0"/>
              <a:t>(e.g., steps taken to ensure quality control, data limitations, use restrictions).</a:t>
            </a:r>
          </a:p>
          <a:p>
            <a:pPr marL="457200" indent="-457200">
              <a:lnSpc>
                <a:spcPct val="90000"/>
              </a:lnSpc>
              <a:spcAft>
                <a:spcPts val="300"/>
              </a:spcAft>
              <a:buFont typeface="+mj-lt"/>
              <a:buAutoNum type="arabicPeriod"/>
            </a:pPr>
            <a:endParaRPr lang="en-US" sz="2200" dirty="0"/>
          </a:p>
          <a:p>
            <a:pPr marL="457200" indent="-457200">
              <a:lnSpc>
                <a:spcPct val="90000"/>
              </a:lnSpc>
              <a:spcAft>
                <a:spcPts val="300"/>
              </a:spcAft>
              <a:buFont typeface="+mj-lt"/>
              <a:buAutoNum type="arabicPeriod"/>
            </a:pPr>
            <a:r>
              <a:rPr lang="en-US" sz="2200" dirty="0"/>
              <a:t>Ensures other (&amp; future) researchers at the institution can use the data.</a:t>
            </a:r>
          </a:p>
          <a:p>
            <a:pPr marL="457200" indent="-457200">
              <a:lnSpc>
                <a:spcPct val="90000"/>
              </a:lnSpc>
              <a:spcAft>
                <a:spcPts val="300"/>
              </a:spcAft>
              <a:buFont typeface="+mj-lt"/>
              <a:buAutoNum type="arabicPeriod"/>
            </a:pPr>
            <a:endParaRPr lang="en-US" sz="2200" dirty="0"/>
          </a:p>
          <a:p>
            <a:pPr marL="457200" indent="-457200">
              <a:lnSpc>
                <a:spcPct val="90000"/>
              </a:lnSpc>
              <a:spcAft>
                <a:spcPts val="300"/>
              </a:spcAft>
              <a:buFont typeface="+mj-lt"/>
              <a:buAutoNum type="arabicPeriod"/>
            </a:pPr>
            <a:r>
              <a:rPr lang="en-US" sz="2200" dirty="0"/>
              <a:t>Tracking use allows the institution to assess its impact.</a:t>
            </a:r>
          </a:p>
          <a:p>
            <a:pPr marL="457200" indent="-457200">
              <a:lnSpc>
                <a:spcPct val="90000"/>
              </a:lnSpc>
              <a:spcAft>
                <a:spcPts val="300"/>
              </a:spcAft>
              <a:buFont typeface="+mj-lt"/>
              <a:buAutoNum type="arabicPeriod"/>
            </a:pPr>
            <a:endParaRPr lang="en-US" sz="2200" dirty="0"/>
          </a:p>
          <a:p>
            <a:pPr marL="457200" indent="-457200">
              <a:lnSpc>
                <a:spcPct val="90000"/>
              </a:lnSpc>
              <a:spcAft>
                <a:spcPts val="300"/>
              </a:spcAft>
              <a:buFont typeface="+mj-lt"/>
              <a:buAutoNum type="arabicPeriod"/>
            </a:pPr>
            <a:r>
              <a:rPr lang="en-US" sz="2200" dirty="0"/>
              <a:t>Advertises organization’s research; mechanism for promoting new partnerships &amp; collaborations.</a:t>
            </a:r>
          </a:p>
        </p:txBody>
      </p:sp>
      <p:sp>
        <p:nvSpPr>
          <p:cNvPr id="12" name="Rectangle 11">
            <a:extLst>
              <a:ext uri="{FF2B5EF4-FFF2-40B4-BE49-F238E27FC236}">
                <a16:creationId xmlns:a16="http://schemas.microsoft.com/office/drawing/2014/main" id="{1A929047-10EC-4641-B364-BCD8E3891A27}"/>
              </a:ext>
            </a:extLst>
          </p:cNvPr>
          <p:cNvSpPr/>
          <p:nvPr/>
        </p:nvSpPr>
        <p:spPr>
          <a:xfrm>
            <a:off x="280521" y="1921131"/>
            <a:ext cx="5166202" cy="1262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C26F46-6D08-D84E-8DA8-DA8F78161A0D}"/>
              </a:ext>
            </a:extLst>
          </p:cNvPr>
          <p:cNvSpPr/>
          <p:nvPr/>
        </p:nvSpPr>
        <p:spPr>
          <a:xfrm>
            <a:off x="409774" y="3153202"/>
            <a:ext cx="4735606" cy="9838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B13685-AB11-514E-826C-2A132E4E2930}"/>
              </a:ext>
            </a:extLst>
          </p:cNvPr>
          <p:cNvSpPr/>
          <p:nvPr/>
        </p:nvSpPr>
        <p:spPr>
          <a:xfrm>
            <a:off x="495222" y="4136217"/>
            <a:ext cx="4735606" cy="745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B9A3B0-7613-BF4D-ABFA-4A86E38548EE}"/>
              </a:ext>
            </a:extLst>
          </p:cNvPr>
          <p:cNvSpPr/>
          <p:nvPr/>
        </p:nvSpPr>
        <p:spPr>
          <a:xfrm>
            <a:off x="280521" y="5105979"/>
            <a:ext cx="5096823" cy="9838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72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4C7522-B8AF-B841-856F-64B22C34519C}"/>
              </a:ext>
            </a:extLst>
          </p:cNvPr>
          <p:cNvSpPr txBox="1"/>
          <p:nvPr/>
        </p:nvSpPr>
        <p:spPr>
          <a:xfrm>
            <a:off x="1686972" y="2767280"/>
            <a:ext cx="9379106" cy="1323439"/>
          </a:xfrm>
          <a:prstGeom prst="rect">
            <a:avLst/>
          </a:prstGeom>
          <a:noFill/>
        </p:spPr>
        <p:txBody>
          <a:bodyPr wrap="none" rtlCol="0">
            <a:spAutoFit/>
          </a:bodyPr>
          <a:lstStyle/>
          <a:p>
            <a:r>
              <a:rPr lang="en-US" sz="8000" dirty="0">
                <a:solidFill>
                  <a:srgbClr val="002060"/>
                </a:solidFill>
                <a:latin typeface="American Typewriter" panose="02090604020004020304" pitchFamily="18" charset="77"/>
              </a:rPr>
              <a:t>But keep in mind…</a:t>
            </a:r>
          </a:p>
        </p:txBody>
      </p:sp>
    </p:spTree>
    <p:extLst>
      <p:ext uri="{BB962C8B-B14F-4D97-AF65-F5344CB8AC3E}">
        <p14:creationId xmlns:p14="http://schemas.microsoft.com/office/powerpoint/2010/main" val="373597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4" name="Picture 4" descr="clear hour glass with brown frame">
            <a:extLst>
              <a:ext uri="{FF2B5EF4-FFF2-40B4-BE49-F238E27FC236}">
                <a16:creationId xmlns:a16="http://schemas.microsoft.com/office/drawing/2014/main" id="{15545334-78E5-8540-B961-C79973090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39" b="4425"/>
          <a:stretch/>
        </p:blipFill>
        <p:spPr bwMode="auto">
          <a:xfrm>
            <a:off x="62039"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5B45843-49FC-B249-9FD0-FDC43CBC9722}"/>
              </a:ext>
            </a:extLst>
          </p:cNvPr>
          <p:cNvSpPr/>
          <p:nvPr/>
        </p:nvSpPr>
        <p:spPr>
          <a:xfrm>
            <a:off x="405105" y="1520094"/>
            <a:ext cx="4719890" cy="4016484"/>
          </a:xfrm>
          <a:prstGeom prst="rect">
            <a:avLst/>
          </a:prstGeom>
        </p:spPr>
        <p:txBody>
          <a:bodyPr wrap="square">
            <a:spAutoFit/>
          </a:bodyPr>
          <a:lstStyle/>
          <a:p>
            <a:pPr>
              <a:spcAft>
                <a:spcPts val="600"/>
              </a:spcAft>
            </a:pPr>
            <a:r>
              <a:rPr lang="en-US" sz="6000" dirty="0">
                <a:solidFill>
                  <a:srgbClr val="002060"/>
                </a:solidFill>
                <a:latin typeface="Corbel" panose="020B0503020204020204" pitchFamily="34" charset="0"/>
              </a:rPr>
              <a:t>GOOD</a:t>
            </a:r>
          </a:p>
          <a:p>
            <a:pPr>
              <a:spcAft>
                <a:spcPts val="600"/>
              </a:spcAft>
            </a:pPr>
            <a:r>
              <a:rPr lang="en-US" sz="6000" dirty="0">
                <a:solidFill>
                  <a:srgbClr val="002060"/>
                </a:solidFill>
                <a:latin typeface="Corbel" panose="020B0503020204020204" pitchFamily="34" charset="0"/>
              </a:rPr>
              <a:t>METADATA </a:t>
            </a:r>
          </a:p>
          <a:p>
            <a:pPr>
              <a:spcAft>
                <a:spcPts val="600"/>
              </a:spcAft>
            </a:pPr>
            <a:r>
              <a:rPr lang="en-US" sz="6000" dirty="0">
                <a:solidFill>
                  <a:srgbClr val="002060"/>
                </a:solidFill>
                <a:latin typeface="Corbel" panose="020B0503020204020204" pitchFamily="34" charset="0"/>
              </a:rPr>
              <a:t>TAKES</a:t>
            </a:r>
          </a:p>
          <a:p>
            <a:pPr>
              <a:spcAft>
                <a:spcPts val="600"/>
              </a:spcAft>
            </a:pPr>
            <a:r>
              <a:rPr lang="en-US" sz="6000" dirty="0">
                <a:solidFill>
                  <a:srgbClr val="002060"/>
                </a:solidFill>
                <a:latin typeface="Corbel" panose="020B0503020204020204" pitchFamily="34" charset="0"/>
              </a:rPr>
              <a:t>TIME</a:t>
            </a:r>
          </a:p>
        </p:txBody>
      </p:sp>
      <p:sp>
        <p:nvSpPr>
          <p:cNvPr id="5" name="Rectangle 4">
            <a:extLst>
              <a:ext uri="{FF2B5EF4-FFF2-40B4-BE49-F238E27FC236}">
                <a16:creationId xmlns:a16="http://schemas.microsoft.com/office/drawing/2014/main" id="{16BC5A77-08ED-9243-BC57-691FB5ED0648}"/>
              </a:ext>
            </a:extLst>
          </p:cNvPr>
          <p:cNvSpPr/>
          <p:nvPr/>
        </p:nvSpPr>
        <p:spPr>
          <a:xfrm>
            <a:off x="7410072" y="2459504"/>
            <a:ext cx="4719889" cy="1938992"/>
          </a:xfrm>
          <a:prstGeom prst="rect">
            <a:avLst/>
          </a:prstGeom>
        </p:spPr>
        <p:txBody>
          <a:bodyPr wrap="square">
            <a:spAutoFit/>
          </a:bodyPr>
          <a:lstStyle/>
          <a:p>
            <a:pPr algn="ctr">
              <a:spcAft>
                <a:spcPts val="600"/>
              </a:spcAft>
            </a:pPr>
            <a:r>
              <a:rPr lang="en-US" sz="4000" dirty="0">
                <a:latin typeface="Corbel" panose="020B0503020204020204" pitchFamily="34" charset="0"/>
              </a:rPr>
              <a:t>You start working on metadata before collecting data.</a:t>
            </a:r>
          </a:p>
        </p:txBody>
      </p:sp>
    </p:spTree>
    <p:extLst>
      <p:ext uri="{BB962C8B-B14F-4D97-AF65-F5344CB8AC3E}">
        <p14:creationId xmlns:p14="http://schemas.microsoft.com/office/powerpoint/2010/main" val="227083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person writing on white paper">
            <a:extLst>
              <a:ext uri="{FF2B5EF4-FFF2-40B4-BE49-F238E27FC236}">
                <a16:creationId xmlns:a16="http://schemas.microsoft.com/office/drawing/2014/main" id="{059C918D-60BD-8243-9D4B-C69C1C055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781BE8A-CDE0-5948-BDFF-731F0D874A4C}"/>
              </a:ext>
            </a:extLst>
          </p:cNvPr>
          <p:cNvSpPr/>
          <p:nvPr/>
        </p:nvSpPr>
        <p:spPr>
          <a:xfrm>
            <a:off x="380999" y="308044"/>
            <a:ext cx="4953001" cy="1015663"/>
          </a:xfrm>
          <a:prstGeom prst="rect">
            <a:avLst/>
          </a:prstGeom>
        </p:spPr>
        <p:txBody>
          <a:bodyPr wrap="square">
            <a:spAutoFit/>
          </a:bodyPr>
          <a:lstStyle/>
          <a:p>
            <a:pPr lvl="0">
              <a:spcAft>
                <a:spcPts val="600"/>
              </a:spcAft>
            </a:pPr>
            <a:r>
              <a:rPr lang="en-US" sz="6000" dirty="0">
                <a:solidFill>
                  <a:schemeClr val="bg1"/>
                </a:solidFill>
                <a:latin typeface="Corbel" panose="020B0503020204020204" pitchFamily="34" charset="0"/>
              </a:rPr>
              <a:t>PLAN AHEAD</a:t>
            </a:r>
          </a:p>
        </p:txBody>
      </p:sp>
      <p:sp>
        <p:nvSpPr>
          <p:cNvPr id="7" name="Rectangle 6">
            <a:extLst>
              <a:ext uri="{FF2B5EF4-FFF2-40B4-BE49-F238E27FC236}">
                <a16:creationId xmlns:a16="http://schemas.microsoft.com/office/drawing/2014/main" id="{5AAF369A-D730-5340-BBB7-7F4A94CCF5DB}"/>
              </a:ext>
            </a:extLst>
          </p:cNvPr>
          <p:cNvSpPr/>
          <p:nvPr/>
        </p:nvSpPr>
        <p:spPr>
          <a:xfrm>
            <a:off x="7318917" y="2332504"/>
            <a:ext cx="4106573" cy="2708434"/>
          </a:xfrm>
          <a:prstGeom prst="rect">
            <a:avLst/>
          </a:prstGeom>
        </p:spPr>
        <p:txBody>
          <a:bodyPr wrap="square">
            <a:spAutoFit/>
          </a:bodyPr>
          <a:lstStyle/>
          <a:p>
            <a:pPr algn="ctr">
              <a:spcAft>
                <a:spcPts val="600"/>
              </a:spcAft>
            </a:pPr>
            <a:r>
              <a:rPr lang="en-US" sz="4000" dirty="0">
                <a:solidFill>
                  <a:schemeClr val="bg1"/>
                </a:solidFill>
                <a:latin typeface="Corbel" panose="020B0503020204020204" pitchFamily="34" charset="0"/>
              </a:rPr>
              <a:t>Find and use </a:t>
            </a:r>
          </a:p>
          <a:p>
            <a:pPr algn="ctr">
              <a:spcAft>
                <a:spcPts val="600"/>
              </a:spcAft>
            </a:pPr>
            <a:r>
              <a:rPr lang="en-US" sz="4000" dirty="0">
                <a:solidFill>
                  <a:schemeClr val="bg1"/>
                </a:solidFill>
                <a:latin typeface="Corbel" panose="020B0503020204020204" pitchFamily="34" charset="0"/>
              </a:rPr>
              <a:t>the metadata standards for </a:t>
            </a:r>
          </a:p>
          <a:p>
            <a:pPr algn="ctr">
              <a:spcAft>
                <a:spcPts val="600"/>
              </a:spcAft>
            </a:pPr>
            <a:r>
              <a:rPr lang="en-US" sz="4000" dirty="0">
                <a:solidFill>
                  <a:schemeClr val="bg1"/>
                </a:solidFill>
                <a:latin typeface="Corbel" panose="020B0503020204020204" pitchFamily="34" charset="0"/>
              </a:rPr>
              <a:t>your discipline.</a:t>
            </a:r>
          </a:p>
        </p:txBody>
      </p:sp>
    </p:spTree>
    <p:extLst>
      <p:ext uri="{BB962C8B-B14F-4D97-AF65-F5344CB8AC3E}">
        <p14:creationId xmlns:p14="http://schemas.microsoft.com/office/powerpoint/2010/main" val="3617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Paper files on the table">
            <a:extLst>
              <a:ext uri="{FF2B5EF4-FFF2-40B4-BE49-F238E27FC236}">
                <a16:creationId xmlns:a16="http://schemas.microsoft.com/office/drawing/2014/main" id="{4E19E0C2-445C-4C43-8821-056D0E77B2F8}"/>
              </a:ext>
            </a:extLst>
          </p:cNvPr>
          <p:cNvPicPr>
            <a:picLocks noChangeAspect="1"/>
          </p:cNvPicPr>
          <p:nvPr/>
        </p:nvPicPr>
        <p:blipFill rotWithShape="1">
          <a:blip r:embed="rId3">
            <a:alphaModFix amt="35000"/>
          </a:blip>
          <a:srcRect t="16045"/>
          <a:stretch/>
        </p:blipFill>
        <p:spPr>
          <a:xfrm>
            <a:off x="20" y="10"/>
            <a:ext cx="12191980" cy="6857990"/>
          </a:xfrm>
          <a:prstGeom prst="rect">
            <a:avLst/>
          </a:prstGeom>
        </p:spPr>
      </p:pic>
      <p:sp>
        <p:nvSpPr>
          <p:cNvPr id="14" name="Rectangle 2">
            <a:extLst>
              <a:ext uri="{FF2B5EF4-FFF2-40B4-BE49-F238E27FC236}">
                <a16:creationId xmlns:a16="http://schemas.microsoft.com/office/drawing/2014/main" id="{9BC80722-3A6D-2A46-8983-8F5374B8CC1D}"/>
              </a:ext>
            </a:extLst>
          </p:cNvPr>
          <p:cNvSpPr/>
          <p:nvPr/>
        </p:nvSpPr>
        <p:spPr>
          <a:xfrm>
            <a:off x="3652056" y="307002"/>
            <a:ext cx="5057503" cy="1325563"/>
          </a:xfrm>
        </p:spPr>
        <p:txBody>
          <a:bodyPr vert="horz" lIns="91440" tIns="45720" rIns="91440" bIns="45720" rtlCol="0" anchor="ctr">
            <a:normAutofit/>
          </a:bodyPr>
          <a:lstStyle/>
          <a:p>
            <a:pPr algn="ctr">
              <a:lnSpc>
                <a:spcPct val="90000"/>
              </a:lnSpc>
              <a:spcBef>
                <a:spcPct val="0"/>
              </a:spcBef>
              <a:spcAft>
                <a:spcPts val="600"/>
              </a:spcAft>
            </a:pPr>
            <a:r>
              <a:rPr lang="en-US" sz="6000" b="1" dirty="0">
                <a:solidFill>
                  <a:srgbClr val="FFFFFF"/>
                </a:solidFill>
                <a:latin typeface="+mj-lt"/>
                <a:ea typeface="+mj-ea"/>
                <a:cs typeface="+mj-cs"/>
              </a:rPr>
              <a:t>INVEST EFFORT</a:t>
            </a:r>
          </a:p>
        </p:txBody>
      </p:sp>
      <p:sp>
        <p:nvSpPr>
          <p:cNvPr id="15" name="Rectangle 1">
            <a:extLst>
              <a:ext uri="{FF2B5EF4-FFF2-40B4-BE49-F238E27FC236}">
                <a16:creationId xmlns:a16="http://schemas.microsoft.com/office/drawing/2014/main" id="{45A5E59E-BCD6-804F-8075-CB7F425A6052}"/>
              </a:ext>
            </a:extLst>
          </p:cNvPr>
          <p:cNvSpPr/>
          <p:nvPr/>
        </p:nvSpPr>
        <p:spPr>
          <a:xfrm>
            <a:off x="1265969" y="2314746"/>
            <a:ext cx="3483428" cy="811096"/>
          </a:xfrm>
        </p:spPr>
        <p:txBody>
          <a:bodyPr vert="horz" lIns="91440" tIns="45720" rIns="91440" bIns="45720" rtlCol="0">
            <a:noAutofit/>
          </a:bodyPr>
          <a:lstStyle/>
          <a:p>
            <a:pPr marL="228600" algn="ctr">
              <a:lnSpc>
                <a:spcPct val="90000"/>
              </a:lnSpc>
              <a:spcAft>
                <a:spcPts val="600"/>
              </a:spcAft>
              <a:tabLst>
                <a:tab pos="5881688" algn="l"/>
              </a:tabLst>
            </a:pPr>
            <a:r>
              <a:rPr lang="en-US" sz="3000" dirty="0">
                <a:solidFill>
                  <a:srgbClr val="FFFFFF"/>
                </a:solidFill>
              </a:rPr>
              <a:t>Keep good records.</a:t>
            </a:r>
          </a:p>
        </p:txBody>
      </p:sp>
      <p:sp>
        <p:nvSpPr>
          <p:cNvPr id="18" name="Rectangle 1">
            <a:extLst>
              <a:ext uri="{FF2B5EF4-FFF2-40B4-BE49-F238E27FC236}">
                <a16:creationId xmlns:a16="http://schemas.microsoft.com/office/drawing/2014/main" id="{4F671506-C7C2-CE4B-9EF5-3B1D2DABC895}"/>
              </a:ext>
            </a:extLst>
          </p:cNvPr>
          <p:cNvSpPr/>
          <p:nvPr/>
        </p:nvSpPr>
        <p:spPr>
          <a:xfrm>
            <a:off x="526828" y="4089852"/>
            <a:ext cx="5266508" cy="1641838"/>
          </a:xfrm>
        </p:spPr>
        <p:txBody>
          <a:bodyPr vert="horz" lIns="91440" tIns="45720" rIns="91440" bIns="45720" rtlCol="0">
            <a:noAutofit/>
          </a:bodyPr>
          <a:lstStyle/>
          <a:p>
            <a:pPr marL="228600" algn="ctr">
              <a:lnSpc>
                <a:spcPct val="90000"/>
              </a:lnSpc>
              <a:spcAft>
                <a:spcPts val="600"/>
              </a:spcAft>
              <a:tabLst>
                <a:tab pos="5881688" algn="l"/>
              </a:tabLst>
            </a:pPr>
            <a:r>
              <a:rPr lang="en-US" sz="3000" dirty="0">
                <a:solidFill>
                  <a:srgbClr val="FFFFFF"/>
                </a:solidFill>
              </a:rPr>
              <a:t>Work more efficiently &amp; ensure machine readability by using a metadata platform.</a:t>
            </a:r>
          </a:p>
        </p:txBody>
      </p:sp>
      <p:sp>
        <p:nvSpPr>
          <p:cNvPr id="19" name="Rectangle 1">
            <a:extLst>
              <a:ext uri="{FF2B5EF4-FFF2-40B4-BE49-F238E27FC236}">
                <a16:creationId xmlns:a16="http://schemas.microsoft.com/office/drawing/2014/main" id="{9B43D374-DF32-FF4C-8F97-93D2A4BD7A70}"/>
              </a:ext>
            </a:extLst>
          </p:cNvPr>
          <p:cNvSpPr/>
          <p:nvPr/>
        </p:nvSpPr>
        <p:spPr>
          <a:xfrm>
            <a:off x="6180808" y="2193517"/>
            <a:ext cx="5266508" cy="1235483"/>
          </a:xfrm>
        </p:spPr>
        <p:txBody>
          <a:bodyPr vert="horz" lIns="91440" tIns="45720" rIns="91440" bIns="45720" rtlCol="0">
            <a:noAutofit/>
          </a:bodyPr>
          <a:lstStyle/>
          <a:p>
            <a:pPr marL="228600" algn="ctr">
              <a:lnSpc>
                <a:spcPct val="90000"/>
              </a:lnSpc>
              <a:spcAft>
                <a:spcPts val="600"/>
              </a:spcAft>
              <a:tabLst>
                <a:tab pos="5881688" algn="l"/>
              </a:tabLst>
            </a:pPr>
            <a:r>
              <a:rPr lang="en-US" sz="3000" dirty="0">
                <a:solidFill>
                  <a:srgbClr val="FFFFFF"/>
                </a:solidFill>
              </a:rPr>
              <a:t>Review for accuracy &amp; completeness; get feedback.</a:t>
            </a:r>
          </a:p>
        </p:txBody>
      </p:sp>
      <p:sp>
        <p:nvSpPr>
          <p:cNvPr id="20" name="Rectangle 1">
            <a:extLst>
              <a:ext uri="{FF2B5EF4-FFF2-40B4-BE49-F238E27FC236}">
                <a16:creationId xmlns:a16="http://schemas.microsoft.com/office/drawing/2014/main" id="{2D285202-BB1D-C745-9F9A-5EE45B357ECC}"/>
              </a:ext>
            </a:extLst>
          </p:cNvPr>
          <p:cNvSpPr/>
          <p:nvPr/>
        </p:nvSpPr>
        <p:spPr>
          <a:xfrm>
            <a:off x="6524796" y="4421822"/>
            <a:ext cx="4273832" cy="721678"/>
          </a:xfrm>
        </p:spPr>
        <p:txBody>
          <a:bodyPr vert="horz" lIns="91440" tIns="45720" rIns="91440" bIns="45720" rtlCol="0">
            <a:noAutofit/>
          </a:bodyPr>
          <a:lstStyle/>
          <a:p>
            <a:pPr marL="228600" algn="ctr">
              <a:lnSpc>
                <a:spcPct val="90000"/>
              </a:lnSpc>
              <a:spcAft>
                <a:spcPts val="600"/>
              </a:spcAft>
              <a:tabLst>
                <a:tab pos="5881688" algn="l"/>
              </a:tabLst>
            </a:pPr>
            <a:r>
              <a:rPr lang="en-US" sz="3000" dirty="0">
                <a:solidFill>
                  <a:srgbClr val="FFFFFF"/>
                </a:solidFill>
              </a:rPr>
              <a:t>Update as needed.</a:t>
            </a:r>
          </a:p>
        </p:txBody>
      </p:sp>
    </p:spTree>
    <p:extLst>
      <p:ext uri="{BB962C8B-B14F-4D97-AF65-F5344CB8AC3E}">
        <p14:creationId xmlns:p14="http://schemas.microsoft.com/office/powerpoint/2010/main" val="17109919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grpId="0" nodeType="afterEffect">
                                  <p:stCondLst>
                                    <p:cond delay="250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par>
                          <p:cTn id="12" fill="hold">
                            <p:stCondLst>
                              <p:cond delay="3500"/>
                            </p:stCondLst>
                            <p:childTnLst>
                              <p:par>
                                <p:cTn id="13" presetID="9" presetClass="entr" presetSubtype="0" fill="hold" grpId="0" nodeType="afterEffect">
                                  <p:stCondLst>
                                    <p:cond delay="350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7500"/>
                            </p:stCondLst>
                            <p:childTnLst>
                              <p:par>
                                <p:cTn id="17" presetID="9" presetClass="entr" presetSubtype="0" fill="hold" grpId="0" nodeType="afterEffect">
                                  <p:stCondLst>
                                    <p:cond delay="250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4C7522-B8AF-B841-856F-64B22C34519C}"/>
              </a:ext>
            </a:extLst>
          </p:cNvPr>
          <p:cNvSpPr txBox="1"/>
          <p:nvPr/>
        </p:nvSpPr>
        <p:spPr>
          <a:xfrm>
            <a:off x="581528" y="566678"/>
            <a:ext cx="10413948" cy="2862322"/>
          </a:xfrm>
          <a:prstGeom prst="rect">
            <a:avLst/>
          </a:prstGeom>
          <a:noFill/>
        </p:spPr>
        <p:txBody>
          <a:bodyPr wrap="square" rtlCol="0">
            <a:spAutoFit/>
          </a:bodyPr>
          <a:lstStyle/>
          <a:p>
            <a:r>
              <a:rPr lang="en-US" sz="6000" dirty="0">
                <a:solidFill>
                  <a:srgbClr val="002060"/>
                </a:solidFill>
                <a:latin typeface="American Typewriter" panose="02090604020004020304" pitchFamily="18" charset="77"/>
              </a:rPr>
              <a:t>But most important, </a:t>
            </a:r>
          </a:p>
          <a:p>
            <a:r>
              <a:rPr lang="en-US" sz="6000" dirty="0">
                <a:solidFill>
                  <a:srgbClr val="002060"/>
                </a:solidFill>
                <a:latin typeface="American Typewriter" panose="02090604020004020304" pitchFamily="18" charset="77"/>
              </a:rPr>
              <a:t>remember why we are going to all this effort:</a:t>
            </a:r>
          </a:p>
        </p:txBody>
      </p:sp>
    </p:spTree>
    <p:extLst>
      <p:ext uri="{BB962C8B-B14F-4D97-AF65-F5344CB8AC3E}">
        <p14:creationId xmlns:p14="http://schemas.microsoft.com/office/powerpoint/2010/main" val="811482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wo person standing on gray tile paving">
            <a:extLst>
              <a:ext uri="{FF2B5EF4-FFF2-40B4-BE49-F238E27FC236}">
                <a16:creationId xmlns:a16="http://schemas.microsoft.com/office/drawing/2014/main" id="{DADDACB7-65E5-844F-8A11-585DABA074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929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dog&#10;&#10;Description automatically generated">
            <a:extLst>
              <a:ext uri="{FF2B5EF4-FFF2-40B4-BE49-F238E27FC236}">
                <a16:creationId xmlns:a16="http://schemas.microsoft.com/office/drawing/2014/main" id="{37C5653B-0F4B-BD4E-827F-30D71C3D7F6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21" b="97644" l="9987" r="89881">
                        <a14:foregroundMark x1="19378" y1="90551" x2="36772" y2="99702"/>
                        <a14:foregroundMark x1="36772" y1="99702" x2="99802" y2="99554"/>
                        <a14:foregroundMark x1="99802" y1="99554" x2="99802" y2="85913"/>
                        <a14:foregroundMark x1="99802" y1="85913" x2="87269" y2="75496"/>
                        <a14:foregroundMark x1="87269" y1="75496" x2="62632" y2="83581"/>
                        <a14:foregroundMark x1="62632" y1="83581" x2="40112" y2="83581"/>
                        <a14:foregroundMark x1="40112" y1="83581" x2="19378" y2="90154"/>
                        <a14:foregroundMark x1="18816" y1="90154" x2="33664" y2="98810"/>
                        <a14:foregroundMark x1="33664" y1="98810" x2="76157" y2="99702"/>
                        <a14:foregroundMark x1="76157" y1="99702" x2="95007" y2="99306"/>
                        <a14:foregroundMark x1="95007" y1="99306" x2="98677" y2="85813"/>
                        <a14:foregroundMark x1="98677" y1="85813" x2="26124" y2="88492"/>
                        <a14:foregroundMark x1="26124" y1="88492" x2="19378" y2="90551"/>
                        <a14:foregroundMark x1="16601" y1="91394" x2="16601" y2="91394"/>
                        <a14:foregroundMark x1="42659" y1="94296" x2="63194" y2="93477"/>
                        <a14:foregroundMark x1="63194" y1="93477" x2="63194" y2="93477"/>
                        <a14:foregroundMark x1="69279" y1="92212" x2="21594" y2="95957"/>
                        <a14:foregroundMark x1="21594" y1="95957" x2="21594" y2="95957"/>
                        <a14:foregroundMark x1="26587" y1="95139" x2="55423" y2="97644"/>
                      </a14:backgroundRemoval>
                    </a14:imgEffect>
                  </a14:imgLayer>
                </a14:imgProps>
              </a:ext>
            </a:extLst>
          </a:blip>
          <a:stretch>
            <a:fillRect/>
          </a:stretch>
        </p:blipFill>
        <p:spPr>
          <a:xfrm>
            <a:off x="7772400" y="439494"/>
            <a:ext cx="4835311" cy="6447082"/>
          </a:xfrm>
          <a:prstGeom prst="rect">
            <a:avLst/>
          </a:prstGeom>
        </p:spPr>
      </p:pic>
      <p:pic>
        <p:nvPicPr>
          <p:cNvPr id="10" name="Graphic 9" descr="Thought bubble outline">
            <a:extLst>
              <a:ext uri="{FF2B5EF4-FFF2-40B4-BE49-F238E27FC236}">
                <a16:creationId xmlns:a16="http://schemas.microsoft.com/office/drawing/2014/main" id="{CE7B051C-0607-144E-B313-3191E46D24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638293" y="918749"/>
            <a:ext cx="2789179" cy="2715710"/>
          </a:xfrm>
          <a:prstGeom prst="rect">
            <a:avLst/>
          </a:prstGeom>
        </p:spPr>
      </p:pic>
      <p:grpSp>
        <p:nvGrpSpPr>
          <p:cNvPr id="37" name="Group 36">
            <a:extLst>
              <a:ext uri="{FF2B5EF4-FFF2-40B4-BE49-F238E27FC236}">
                <a16:creationId xmlns:a16="http://schemas.microsoft.com/office/drawing/2014/main" id="{6D788D4D-C1EA-284D-88D7-25EC14A59393}"/>
              </a:ext>
            </a:extLst>
          </p:cNvPr>
          <p:cNvGrpSpPr/>
          <p:nvPr/>
        </p:nvGrpSpPr>
        <p:grpSpPr>
          <a:xfrm>
            <a:off x="6032951" y="1781713"/>
            <a:ext cx="1973780" cy="455054"/>
            <a:chOff x="6032951" y="1781713"/>
            <a:chExt cx="1973780" cy="455054"/>
          </a:xfrm>
        </p:grpSpPr>
        <p:pic>
          <p:nvPicPr>
            <p:cNvPr id="3" name="Graphic 2" descr="Atom outline">
              <a:extLst>
                <a:ext uri="{FF2B5EF4-FFF2-40B4-BE49-F238E27FC236}">
                  <a16:creationId xmlns:a16="http://schemas.microsoft.com/office/drawing/2014/main" id="{04807CDE-9505-7249-954F-6269580A3F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2951" y="1786661"/>
              <a:ext cx="445158" cy="445158"/>
            </a:xfrm>
            <a:prstGeom prst="rect">
              <a:avLst/>
            </a:prstGeom>
          </p:spPr>
        </p:pic>
        <p:pic>
          <p:nvPicPr>
            <p:cNvPr id="20" name="Graphic 19" descr="DNA outline">
              <a:extLst>
                <a:ext uri="{FF2B5EF4-FFF2-40B4-BE49-F238E27FC236}">
                  <a16:creationId xmlns:a16="http://schemas.microsoft.com/office/drawing/2014/main" id="{442ADA73-2284-DC43-9DB2-E0ED2E4D67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4996" y="1786040"/>
              <a:ext cx="410635" cy="410635"/>
            </a:xfrm>
            <a:prstGeom prst="rect">
              <a:avLst/>
            </a:prstGeom>
          </p:spPr>
        </p:pic>
        <p:pic>
          <p:nvPicPr>
            <p:cNvPr id="14" name="Graphic 13" descr="Bone outline">
              <a:extLst>
                <a:ext uri="{FF2B5EF4-FFF2-40B4-BE49-F238E27FC236}">
                  <a16:creationId xmlns:a16="http://schemas.microsoft.com/office/drawing/2014/main" id="{8619B967-525E-5745-9E57-66119081F3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75015" y="1870740"/>
              <a:ext cx="331716" cy="331716"/>
            </a:xfrm>
            <a:prstGeom prst="rect">
              <a:avLst/>
            </a:prstGeom>
          </p:spPr>
        </p:pic>
        <p:sp>
          <p:nvSpPr>
            <p:cNvPr id="21" name="TextBox 20">
              <a:extLst>
                <a:ext uri="{FF2B5EF4-FFF2-40B4-BE49-F238E27FC236}">
                  <a16:creationId xmlns:a16="http://schemas.microsoft.com/office/drawing/2014/main" id="{FFF7249C-7222-3F40-A23E-838EEE6C3D55}"/>
                </a:ext>
              </a:extLst>
            </p:cNvPr>
            <p:cNvSpPr txBox="1"/>
            <p:nvPr/>
          </p:nvSpPr>
          <p:spPr>
            <a:xfrm>
              <a:off x="6401049" y="1825384"/>
              <a:ext cx="224121"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397E3B36-E22E-2A47-849B-0F56E46FB38C}"/>
                </a:ext>
              </a:extLst>
            </p:cNvPr>
            <p:cNvSpPr txBox="1"/>
            <p:nvPr/>
          </p:nvSpPr>
          <p:spPr>
            <a:xfrm>
              <a:off x="6784171" y="1818195"/>
              <a:ext cx="322329" cy="369332"/>
            </a:xfrm>
            <a:prstGeom prst="rect">
              <a:avLst/>
            </a:prstGeom>
            <a:noFill/>
          </p:spPr>
          <p:txBody>
            <a:bodyPr wrap="square">
              <a:spAutoFit/>
            </a:bodyPr>
            <a:lstStyle/>
            <a:p>
              <a:r>
                <a:rPr lang="en-US" dirty="0"/>
                <a:t>=</a:t>
              </a:r>
            </a:p>
          </p:txBody>
        </p:sp>
        <p:pic>
          <p:nvPicPr>
            <p:cNvPr id="25" name="Graphic 24" descr="Graduation cap outline">
              <a:extLst>
                <a:ext uri="{FF2B5EF4-FFF2-40B4-BE49-F238E27FC236}">
                  <a16:creationId xmlns:a16="http://schemas.microsoft.com/office/drawing/2014/main" id="{83B2A705-2959-2B4A-8FA9-EAB1FBA3B1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29557" y="1781713"/>
              <a:ext cx="455054" cy="455054"/>
            </a:xfrm>
            <a:prstGeom prst="rect">
              <a:avLst/>
            </a:prstGeom>
          </p:spPr>
        </p:pic>
        <p:sp>
          <p:nvSpPr>
            <p:cNvPr id="26" name="TextBox 25">
              <a:extLst>
                <a:ext uri="{FF2B5EF4-FFF2-40B4-BE49-F238E27FC236}">
                  <a16:creationId xmlns:a16="http://schemas.microsoft.com/office/drawing/2014/main" id="{81EB8E5F-CAEF-5C4E-AC35-9E70E7543F57}"/>
                </a:ext>
              </a:extLst>
            </p:cNvPr>
            <p:cNvSpPr txBox="1"/>
            <p:nvPr/>
          </p:nvSpPr>
          <p:spPr>
            <a:xfrm>
              <a:off x="7450707" y="1870740"/>
              <a:ext cx="322329" cy="276999"/>
            </a:xfrm>
            <a:prstGeom prst="rect">
              <a:avLst/>
            </a:prstGeom>
            <a:noFill/>
          </p:spPr>
          <p:txBody>
            <a:bodyPr wrap="square">
              <a:spAutoFit/>
            </a:bodyPr>
            <a:lstStyle/>
            <a:p>
              <a:r>
                <a:rPr lang="en-US" sz="1200" dirty="0"/>
                <a:t>&amp;</a:t>
              </a:r>
            </a:p>
          </p:txBody>
        </p:sp>
      </p:grpSp>
      <p:pic>
        <p:nvPicPr>
          <p:cNvPr id="33" name="Graphic 32" descr="Heart with solid fill">
            <a:extLst>
              <a:ext uri="{FF2B5EF4-FFF2-40B4-BE49-F238E27FC236}">
                <a16:creationId xmlns:a16="http://schemas.microsoft.com/office/drawing/2014/main" id="{F7404484-2E70-7643-991D-94E67DD981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53894" y="1545661"/>
            <a:ext cx="914400" cy="914400"/>
          </a:xfrm>
          <a:prstGeom prst="rect">
            <a:avLst/>
          </a:prstGeom>
        </p:spPr>
      </p:pic>
      <p:sp>
        <p:nvSpPr>
          <p:cNvPr id="15" name="TextBox 14">
            <a:extLst>
              <a:ext uri="{FF2B5EF4-FFF2-40B4-BE49-F238E27FC236}">
                <a16:creationId xmlns:a16="http://schemas.microsoft.com/office/drawing/2014/main" id="{3BA7CD11-8837-B643-B121-C1BE1709204D}"/>
              </a:ext>
            </a:extLst>
          </p:cNvPr>
          <p:cNvSpPr txBox="1"/>
          <p:nvPr/>
        </p:nvSpPr>
        <p:spPr>
          <a:xfrm>
            <a:off x="480907" y="5272447"/>
            <a:ext cx="6303264" cy="369332"/>
          </a:xfrm>
          <a:prstGeom prst="rect">
            <a:avLst/>
          </a:prstGeom>
          <a:noFill/>
        </p:spPr>
        <p:txBody>
          <a:bodyPr wrap="square">
            <a:spAutoFit/>
          </a:bodyPr>
          <a:lstStyle/>
          <a:p>
            <a:r>
              <a:rPr lang="en-US" sz="1800" dirty="0">
                <a:solidFill>
                  <a:srgbClr val="002060"/>
                </a:solidFill>
                <a:latin typeface="American Typewriter" panose="02090604020004020304" pitchFamily="18" charset="77"/>
              </a:rPr>
              <a:t>Sources: </a:t>
            </a:r>
            <a:endParaRPr lang="en-US" dirty="0"/>
          </a:p>
        </p:txBody>
      </p:sp>
      <p:sp>
        <p:nvSpPr>
          <p:cNvPr id="16" name="TextBox 15">
            <a:extLst>
              <a:ext uri="{FF2B5EF4-FFF2-40B4-BE49-F238E27FC236}">
                <a16:creationId xmlns:a16="http://schemas.microsoft.com/office/drawing/2014/main" id="{10954381-32EB-034A-AF37-9FF9011832C6}"/>
              </a:ext>
            </a:extLst>
          </p:cNvPr>
          <p:cNvSpPr txBox="1"/>
          <p:nvPr/>
        </p:nvSpPr>
        <p:spPr>
          <a:xfrm>
            <a:off x="480907" y="5641779"/>
            <a:ext cx="6303264"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Michener, W. K., Brunt, J. W., </a:t>
            </a:r>
            <a:r>
              <a:rPr lang="en-US" sz="1000" b="0" i="0" dirty="0" err="1">
                <a:solidFill>
                  <a:srgbClr val="222222"/>
                </a:solidFill>
                <a:effectLst/>
                <a:latin typeface="Arial" panose="020B0604020202020204" pitchFamily="34" charset="0"/>
              </a:rPr>
              <a:t>Helly</a:t>
            </a:r>
            <a:r>
              <a:rPr lang="en-US" sz="1000" b="0" i="0" dirty="0">
                <a:solidFill>
                  <a:srgbClr val="222222"/>
                </a:solidFill>
                <a:effectLst/>
                <a:latin typeface="Arial" panose="020B0604020202020204" pitchFamily="34" charset="0"/>
              </a:rPr>
              <a:t>, J. J., Kirchner, T. B., &amp; Stafford, S. G. (1997). </a:t>
            </a:r>
            <a:r>
              <a:rPr lang="en-US" sz="1000" b="0" i="0" dirty="0" err="1">
                <a:solidFill>
                  <a:srgbClr val="222222"/>
                </a:solidFill>
                <a:effectLst/>
                <a:latin typeface="Arial" panose="020B0604020202020204" pitchFamily="34" charset="0"/>
              </a:rPr>
              <a:t>Nongeospatial</a:t>
            </a:r>
            <a:r>
              <a:rPr lang="en-US" sz="1000" b="0" i="0" dirty="0">
                <a:solidFill>
                  <a:srgbClr val="222222"/>
                </a:solidFill>
                <a:effectLst/>
                <a:latin typeface="Arial" panose="020B0604020202020204" pitchFamily="34" charset="0"/>
              </a:rPr>
              <a:t> metadata for the ecological sciences. </a:t>
            </a:r>
            <a:r>
              <a:rPr lang="en-US" sz="1000" b="0" i="1" dirty="0">
                <a:solidFill>
                  <a:srgbClr val="222222"/>
                </a:solidFill>
                <a:effectLst/>
                <a:latin typeface="Arial" panose="020B0604020202020204" pitchFamily="34" charset="0"/>
              </a:rPr>
              <a:t>Ecological Applications</a:t>
            </a:r>
            <a:r>
              <a:rPr lang="en-US" sz="1000" b="0" i="0" dirty="0">
                <a:solidFill>
                  <a:srgbClr val="222222"/>
                </a:solidFill>
                <a:effectLst/>
                <a:latin typeface="Arial" panose="020B0604020202020204" pitchFamily="34" charset="0"/>
              </a:rPr>
              <a:t>, </a:t>
            </a:r>
            <a:r>
              <a:rPr lang="en-US" sz="1000" b="0" i="1" dirty="0">
                <a:solidFill>
                  <a:srgbClr val="222222"/>
                </a:solidFill>
                <a:effectLst/>
                <a:latin typeface="Arial" panose="020B0604020202020204" pitchFamily="34" charset="0"/>
              </a:rPr>
              <a:t>7</a:t>
            </a:r>
            <a:r>
              <a:rPr lang="en-US" sz="1000" b="0" i="0" dirty="0">
                <a:solidFill>
                  <a:srgbClr val="222222"/>
                </a:solidFill>
                <a:effectLst/>
                <a:latin typeface="Arial" panose="020B0604020202020204" pitchFamily="34" charset="0"/>
              </a:rPr>
              <a:t>(1), 330-342.</a:t>
            </a:r>
            <a:endParaRPr lang="en-US" sz="1000" dirty="0"/>
          </a:p>
        </p:txBody>
      </p:sp>
      <p:sp>
        <p:nvSpPr>
          <p:cNvPr id="18" name="TextBox 17">
            <a:extLst>
              <a:ext uri="{FF2B5EF4-FFF2-40B4-BE49-F238E27FC236}">
                <a16:creationId xmlns:a16="http://schemas.microsoft.com/office/drawing/2014/main" id="{AFB2F489-D3F2-7C40-9DF2-72F6F0FD5B8A}"/>
              </a:ext>
            </a:extLst>
          </p:cNvPr>
          <p:cNvSpPr txBox="1"/>
          <p:nvPr/>
        </p:nvSpPr>
        <p:spPr>
          <a:xfrm>
            <a:off x="480907" y="6068636"/>
            <a:ext cx="6303264" cy="400110"/>
          </a:xfrm>
          <a:prstGeom prst="rect">
            <a:avLst/>
          </a:prstGeom>
          <a:noFill/>
        </p:spPr>
        <p:txBody>
          <a:bodyPr wrap="square">
            <a:spAutoFit/>
          </a:bodyPr>
          <a:lstStyle/>
          <a:p>
            <a:r>
              <a:rPr lang="en-US" sz="1000" dirty="0" err="1"/>
              <a:t>DataONE</a:t>
            </a:r>
            <a:r>
              <a:rPr lang="en-US" sz="1000" dirty="0"/>
              <a:t> Community Engagement &amp; Outreach Working Group (2017) "Metadata Management". Accessed through the Data Management </a:t>
            </a:r>
            <a:r>
              <a:rPr lang="en-US" sz="1000" dirty="0" err="1"/>
              <a:t>Skillbuilding</a:t>
            </a:r>
            <a:r>
              <a:rPr lang="en-US" sz="1000" dirty="0"/>
              <a:t> Hub at </a:t>
            </a:r>
            <a:r>
              <a:rPr lang="en-US" sz="1000" dirty="0">
                <a:hlinkClick r:id="rId17"/>
              </a:rPr>
              <a:t>https://dataoneorg.github.io/Education/lessons/07_metadata/index</a:t>
            </a:r>
            <a:endParaRPr lang="en-US" sz="1000" dirty="0"/>
          </a:p>
        </p:txBody>
      </p:sp>
      <p:sp>
        <p:nvSpPr>
          <p:cNvPr id="17" name="TextBox 16">
            <a:extLst>
              <a:ext uri="{FF2B5EF4-FFF2-40B4-BE49-F238E27FC236}">
                <a16:creationId xmlns:a16="http://schemas.microsoft.com/office/drawing/2014/main" id="{961FCA63-51F8-184F-B137-1CF41491FB9E}"/>
              </a:ext>
            </a:extLst>
          </p:cNvPr>
          <p:cNvSpPr txBox="1"/>
          <p:nvPr/>
        </p:nvSpPr>
        <p:spPr>
          <a:xfrm>
            <a:off x="480907" y="4850565"/>
            <a:ext cx="2789179" cy="246221"/>
          </a:xfrm>
          <a:prstGeom prst="rect">
            <a:avLst/>
          </a:prstGeom>
          <a:noFill/>
        </p:spPr>
        <p:txBody>
          <a:bodyPr wrap="square">
            <a:spAutoFit/>
          </a:bodyPr>
          <a:lstStyle/>
          <a:p>
            <a:r>
              <a:rPr lang="en-US" sz="1000" i="0" dirty="0" err="1">
                <a:effectLst/>
                <a:latin typeface="arial" panose="020B0604020202020204" pitchFamily="34" charset="0"/>
              </a:rPr>
              <a:t>www.bensound.com</a:t>
            </a:r>
            <a:endParaRPr lang="en-US" sz="1000" dirty="0"/>
          </a:p>
        </p:txBody>
      </p:sp>
      <p:sp>
        <p:nvSpPr>
          <p:cNvPr id="19" name="TextBox 18">
            <a:extLst>
              <a:ext uri="{FF2B5EF4-FFF2-40B4-BE49-F238E27FC236}">
                <a16:creationId xmlns:a16="http://schemas.microsoft.com/office/drawing/2014/main" id="{469A1321-9CEE-2D48-8AA9-8D111FBDEC1A}"/>
              </a:ext>
            </a:extLst>
          </p:cNvPr>
          <p:cNvSpPr txBox="1"/>
          <p:nvPr/>
        </p:nvSpPr>
        <p:spPr>
          <a:xfrm>
            <a:off x="480907" y="4541094"/>
            <a:ext cx="3144036" cy="369332"/>
          </a:xfrm>
          <a:prstGeom prst="rect">
            <a:avLst/>
          </a:prstGeom>
          <a:noFill/>
        </p:spPr>
        <p:txBody>
          <a:bodyPr wrap="square">
            <a:spAutoFit/>
          </a:bodyPr>
          <a:lstStyle/>
          <a:p>
            <a:r>
              <a:rPr lang="en-US" sz="1800" dirty="0">
                <a:solidFill>
                  <a:srgbClr val="002060"/>
                </a:solidFill>
                <a:latin typeface="American Typewriter" panose="02090604020004020304" pitchFamily="18" charset="77"/>
              </a:rPr>
              <a:t>Music: </a:t>
            </a:r>
            <a:endParaRPr lang="en-US" dirty="0"/>
          </a:p>
        </p:txBody>
      </p:sp>
    </p:spTree>
    <p:extLst>
      <p:ext uri="{BB962C8B-B14F-4D97-AF65-F5344CB8AC3E}">
        <p14:creationId xmlns:p14="http://schemas.microsoft.com/office/powerpoint/2010/main" val="183687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7"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1E8E5-2EF4-9D40-A905-49DCB15FB78E}"/>
              </a:ext>
            </a:extLst>
          </p:cNvPr>
          <p:cNvPicPr>
            <a:picLocks noChangeAspect="1"/>
          </p:cNvPicPr>
          <p:nvPr/>
        </p:nvPicPr>
        <p:blipFill>
          <a:blip r:embed="rId3"/>
          <a:stretch>
            <a:fillRect/>
          </a:stretch>
        </p:blipFill>
        <p:spPr>
          <a:xfrm>
            <a:off x="4009425" y="477284"/>
            <a:ext cx="2125496" cy="2987341"/>
          </a:xfrm>
          <a:prstGeom prst="rect">
            <a:avLst/>
          </a:prstGeom>
          <a:ln>
            <a:solidFill>
              <a:srgbClr val="000000"/>
            </a:solidFill>
          </a:ln>
        </p:spPr>
      </p:pic>
      <p:pic>
        <p:nvPicPr>
          <p:cNvPr id="10" name="Picture 9" descr="Business woman fingers on chin">
            <a:extLst>
              <a:ext uri="{FF2B5EF4-FFF2-40B4-BE49-F238E27FC236}">
                <a16:creationId xmlns:a16="http://schemas.microsoft.com/office/drawing/2014/main" id="{8AA7047C-7D9C-0B41-9ECF-2B33860ABE3C}"/>
              </a:ext>
            </a:extLst>
          </p:cNvPr>
          <p:cNvPicPr>
            <a:picLocks noChangeAspect="1"/>
          </p:cNvPicPr>
          <p:nvPr/>
        </p:nvPicPr>
        <p:blipFill rotWithShape="1">
          <a:blip r:embed="rId4"/>
          <a:srcRect b="60558"/>
          <a:stretch/>
        </p:blipFill>
        <p:spPr>
          <a:xfrm>
            <a:off x="6888663" y="4400001"/>
            <a:ext cx="1743384" cy="2430549"/>
          </a:xfrm>
          <a:prstGeom prst="rect">
            <a:avLst/>
          </a:prstGeom>
        </p:spPr>
      </p:pic>
      <p:pic>
        <p:nvPicPr>
          <p:cNvPr id="11" name="Picture 10">
            <a:extLst>
              <a:ext uri="{FF2B5EF4-FFF2-40B4-BE49-F238E27FC236}">
                <a16:creationId xmlns:a16="http://schemas.microsoft.com/office/drawing/2014/main" id="{55303771-B974-BE45-9751-503FC7090C80}"/>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0"/>
                    </a14:imgEffect>
                  </a14:imgLayer>
                </a14:imgProps>
              </a:ext>
            </a:extLst>
          </a:blip>
          <a:srcRect l="13342" b="75978"/>
          <a:stretch/>
        </p:blipFill>
        <p:spPr>
          <a:xfrm>
            <a:off x="7048907" y="1045912"/>
            <a:ext cx="1499526" cy="725942"/>
          </a:xfrm>
          <a:prstGeom prst="rect">
            <a:avLst/>
          </a:prstGeom>
        </p:spPr>
      </p:pic>
      <p:pic>
        <p:nvPicPr>
          <p:cNvPr id="12" name="Picture 11">
            <a:extLst>
              <a:ext uri="{FF2B5EF4-FFF2-40B4-BE49-F238E27FC236}">
                <a16:creationId xmlns:a16="http://schemas.microsoft.com/office/drawing/2014/main" id="{16098FA6-C4F7-6B4B-B853-2B98D288B024}"/>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8"/>
                    </a14:imgEffect>
                  </a14:imgLayer>
                </a14:imgProps>
              </a:ext>
            </a:extLst>
          </a:blip>
          <a:srcRect l="13342" t="24889" b="28749"/>
          <a:stretch/>
        </p:blipFill>
        <p:spPr>
          <a:xfrm>
            <a:off x="7132521" y="1807261"/>
            <a:ext cx="1499526" cy="1401094"/>
          </a:xfrm>
          <a:prstGeom prst="rect">
            <a:avLst/>
          </a:prstGeom>
        </p:spPr>
      </p:pic>
      <p:pic>
        <p:nvPicPr>
          <p:cNvPr id="13" name="Picture 12">
            <a:extLst>
              <a:ext uri="{FF2B5EF4-FFF2-40B4-BE49-F238E27FC236}">
                <a16:creationId xmlns:a16="http://schemas.microsoft.com/office/drawing/2014/main" id="{840A5029-ED68-ED4E-A96B-FE34436FA090}"/>
              </a:ext>
            </a:extLst>
          </p:cNvPr>
          <p:cNvPicPr>
            <a:picLocks noChangeAspect="1"/>
          </p:cNvPicPr>
          <p:nvPr/>
        </p:nvPicPr>
        <p:blipFill rotWithShape="1">
          <a:blip r:embed="rId9">
            <a:extLst>
              <a:ext uri="{BEBA8EAE-BF5A-486C-A8C5-ECC9F3942E4B}">
                <a14:imgProps xmlns:a14="http://schemas.microsoft.com/office/drawing/2010/main">
                  <a14:imgLayer r:embed="rId10">
                    <a14:imgEffect>
                      <a14:artisticBlur radius="19"/>
                    </a14:imgEffect>
                  </a14:imgLayer>
                </a14:imgProps>
              </a:ext>
            </a:extLst>
          </a:blip>
          <a:srcRect l="13342" t="71251"/>
          <a:stretch/>
        </p:blipFill>
        <p:spPr>
          <a:xfrm>
            <a:off x="7157538" y="3246400"/>
            <a:ext cx="1499526" cy="868796"/>
          </a:xfrm>
          <a:prstGeom prst="rect">
            <a:avLst/>
          </a:prstGeom>
        </p:spPr>
      </p:pic>
      <p:sp>
        <p:nvSpPr>
          <p:cNvPr id="14" name="Right Brace 13">
            <a:extLst>
              <a:ext uri="{FF2B5EF4-FFF2-40B4-BE49-F238E27FC236}">
                <a16:creationId xmlns:a16="http://schemas.microsoft.com/office/drawing/2014/main" id="{C9FBBB37-86C7-044A-BAD8-E0B4C9A37CEA}"/>
              </a:ext>
            </a:extLst>
          </p:cNvPr>
          <p:cNvSpPr/>
          <p:nvPr/>
        </p:nvSpPr>
        <p:spPr>
          <a:xfrm flipH="1">
            <a:off x="6188109" y="1233748"/>
            <a:ext cx="761586" cy="3717753"/>
          </a:xfrm>
          <a:prstGeom prst="rightBrace">
            <a:avLst/>
          </a:prstGeom>
          <a:ln w="603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08085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387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ite and brown long coated small dog">
            <a:extLst>
              <a:ext uri="{FF2B5EF4-FFF2-40B4-BE49-F238E27FC236}">
                <a16:creationId xmlns:a16="http://schemas.microsoft.com/office/drawing/2014/main" id="{78F082D7-475A-654F-A1E6-A2C1FF19CC2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458054" y="1152678"/>
            <a:ext cx="1189301" cy="17839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lack pug puppy on car seat">
            <a:extLst>
              <a:ext uri="{FF2B5EF4-FFF2-40B4-BE49-F238E27FC236}">
                <a16:creationId xmlns:a16="http://schemas.microsoft.com/office/drawing/2014/main" id="{4D4F3773-DFB4-894D-85B5-937A3C21D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4580" y="3158277"/>
            <a:ext cx="1605490" cy="1070822"/>
          </a:xfrm>
          <a:prstGeom prst="roundRect">
            <a:avLst>
              <a:gd name="adj" fmla="val 40163"/>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5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1000"/>
                                  </p:stCondLst>
                                  <p:childTnLst>
                                    <p:animEffect transition="out" filter="dissolv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050DC3-96A9-F54F-95CF-B155D7E1A999}"/>
              </a:ext>
            </a:extLst>
          </p:cNvPr>
          <p:cNvSpPr/>
          <p:nvPr/>
        </p:nvSpPr>
        <p:spPr>
          <a:xfrm>
            <a:off x="164669" y="365125"/>
            <a:ext cx="5714179" cy="1692794"/>
          </a:xfrm>
        </p:spPr>
        <p:txBody>
          <a:bodyPr vert="horz" lIns="91440" tIns="45720" rIns="91440" bIns="45720" rtlCol="0" anchor="ctr">
            <a:noAutofit/>
          </a:bodyPr>
          <a:lstStyle/>
          <a:p>
            <a:pPr>
              <a:lnSpc>
                <a:spcPct val="90000"/>
              </a:lnSpc>
              <a:spcBef>
                <a:spcPct val="0"/>
              </a:spcBef>
              <a:spcAft>
                <a:spcPts val="600"/>
              </a:spcAft>
            </a:pPr>
            <a:r>
              <a:rPr lang="en-US" sz="6000" dirty="0">
                <a:solidFill>
                  <a:srgbClr val="002060"/>
                </a:solidFill>
                <a:latin typeface="Calibri" panose="020F0502020204030204" pitchFamily="34" charset="0"/>
                <a:ea typeface="+mj-ea"/>
                <a:cs typeface="Calibri" panose="020F0502020204030204" pitchFamily="34" charset="0"/>
              </a:rPr>
              <a:t>MAKE YOUR DATA F.A.I.R.</a:t>
            </a:r>
          </a:p>
        </p:txBody>
      </p:sp>
      <p:cxnSp>
        <p:nvCxnSpPr>
          <p:cNvPr id="16" name="Straight Arrow Connector 15">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7635D2B-C0FA-814F-B979-A76185E82185}"/>
              </a:ext>
            </a:extLst>
          </p:cNvPr>
          <p:cNvSpPr/>
          <p:nvPr/>
        </p:nvSpPr>
        <p:spPr>
          <a:xfrm>
            <a:off x="1033997" y="5349977"/>
            <a:ext cx="3012725" cy="776614"/>
          </a:xfrm>
        </p:spPr>
        <p:txBody>
          <a:bodyPr vert="horz" lIns="91440" tIns="45720" rIns="91440" bIns="45720" rtlCol="0">
            <a:noAutofit/>
          </a:bodyPr>
          <a:lstStyle/>
          <a:p>
            <a:pPr>
              <a:lnSpc>
                <a:spcPct val="90000"/>
              </a:lnSpc>
              <a:spcAft>
                <a:spcPts val="600"/>
              </a:spcAft>
            </a:pPr>
            <a:r>
              <a:rPr lang="en-US" sz="6000" b="1" dirty="0">
                <a:solidFill>
                  <a:srgbClr val="002060"/>
                </a:solidFill>
                <a:latin typeface="+mj-lt"/>
              </a:rPr>
              <a:t>R</a:t>
            </a:r>
            <a:r>
              <a:rPr lang="en-US" sz="4000" dirty="0">
                <a:solidFill>
                  <a:srgbClr val="002060"/>
                </a:solidFill>
                <a:latin typeface="+mj-lt"/>
              </a:rPr>
              <a:t>e-Usable</a:t>
            </a:r>
            <a:endParaRPr lang="en-US" sz="4000" i="0" dirty="0">
              <a:effectLst/>
              <a:latin typeface="+mj-lt"/>
            </a:endParaRPr>
          </a:p>
        </p:txBody>
      </p:sp>
      <p:pic>
        <p:nvPicPr>
          <p:cNvPr id="11" name="Picture 2" descr="magnifying glass near gray laptop computer">
            <a:extLst>
              <a:ext uri="{FF2B5EF4-FFF2-40B4-BE49-F238E27FC236}">
                <a16:creationId xmlns:a16="http://schemas.microsoft.com/office/drawing/2014/main" id="{DC693034-2475-0D4A-AE73-D53A5B9D6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23" r="2186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B008A1D2-9C80-5C4C-8ADE-7BDAA5A394A3}"/>
              </a:ext>
            </a:extLst>
          </p:cNvPr>
          <p:cNvSpPr/>
          <p:nvPr/>
        </p:nvSpPr>
        <p:spPr>
          <a:xfrm>
            <a:off x="1033997" y="2727434"/>
            <a:ext cx="2745859" cy="701566"/>
          </a:xfrm>
        </p:spPr>
        <p:txBody>
          <a:bodyPr vert="horz" lIns="91440" tIns="45720" rIns="91440" bIns="45720" rtlCol="0">
            <a:noAutofit/>
          </a:bodyPr>
          <a:lstStyle/>
          <a:p>
            <a:pPr>
              <a:lnSpc>
                <a:spcPct val="90000"/>
              </a:lnSpc>
              <a:spcAft>
                <a:spcPts val="600"/>
              </a:spcAft>
            </a:pPr>
            <a:r>
              <a:rPr lang="en-US" sz="6000" b="1" dirty="0">
                <a:solidFill>
                  <a:srgbClr val="002060"/>
                </a:solidFill>
                <a:latin typeface="+mj-lt"/>
              </a:rPr>
              <a:t>F</a:t>
            </a:r>
            <a:r>
              <a:rPr lang="en-US" sz="4000" dirty="0">
                <a:solidFill>
                  <a:srgbClr val="002060"/>
                </a:solidFill>
                <a:latin typeface="+mj-lt"/>
              </a:rPr>
              <a:t>indable</a:t>
            </a:r>
            <a:endParaRPr lang="en-US" sz="4000" dirty="0">
              <a:latin typeface="+mj-lt"/>
            </a:endParaRPr>
          </a:p>
        </p:txBody>
      </p:sp>
      <p:sp>
        <p:nvSpPr>
          <p:cNvPr id="7" name="Rectangle 1">
            <a:extLst>
              <a:ext uri="{FF2B5EF4-FFF2-40B4-BE49-F238E27FC236}">
                <a16:creationId xmlns:a16="http://schemas.microsoft.com/office/drawing/2014/main" id="{97CBE73E-EA5A-AA4F-94C0-C115D89F7451}"/>
              </a:ext>
            </a:extLst>
          </p:cNvPr>
          <p:cNvSpPr/>
          <p:nvPr/>
        </p:nvSpPr>
        <p:spPr>
          <a:xfrm>
            <a:off x="1033997" y="3686720"/>
            <a:ext cx="3012725" cy="1004658"/>
          </a:xfrm>
        </p:spPr>
        <p:txBody>
          <a:bodyPr vert="horz" lIns="91440" tIns="45720" rIns="91440" bIns="45720" rtlCol="0">
            <a:noAutofit/>
          </a:bodyPr>
          <a:lstStyle/>
          <a:p>
            <a:pPr>
              <a:lnSpc>
                <a:spcPct val="90000"/>
              </a:lnSpc>
              <a:spcAft>
                <a:spcPts val="600"/>
              </a:spcAft>
            </a:pPr>
            <a:r>
              <a:rPr lang="en-US" sz="6000" b="1" dirty="0">
                <a:solidFill>
                  <a:srgbClr val="002060"/>
                </a:solidFill>
                <a:latin typeface="+mj-lt"/>
              </a:rPr>
              <a:t>A</a:t>
            </a:r>
            <a:r>
              <a:rPr lang="en-US" sz="4000" dirty="0">
                <a:solidFill>
                  <a:srgbClr val="002060"/>
                </a:solidFill>
                <a:latin typeface="+mj-lt"/>
              </a:rPr>
              <a:t>ccessible</a:t>
            </a:r>
            <a:endParaRPr lang="en-US" sz="4000" dirty="0">
              <a:latin typeface="+mj-lt"/>
            </a:endParaRPr>
          </a:p>
        </p:txBody>
      </p:sp>
      <p:sp>
        <p:nvSpPr>
          <p:cNvPr id="8" name="Rectangle 1">
            <a:extLst>
              <a:ext uri="{FF2B5EF4-FFF2-40B4-BE49-F238E27FC236}">
                <a16:creationId xmlns:a16="http://schemas.microsoft.com/office/drawing/2014/main" id="{A2A1C8D4-DAE1-F44F-9618-E23E92E994DA}"/>
              </a:ext>
            </a:extLst>
          </p:cNvPr>
          <p:cNvSpPr/>
          <p:nvPr/>
        </p:nvSpPr>
        <p:spPr>
          <a:xfrm>
            <a:off x="1033997" y="4489440"/>
            <a:ext cx="4193323" cy="597799"/>
          </a:xfrm>
        </p:spPr>
        <p:txBody>
          <a:bodyPr vert="horz" lIns="91440" tIns="45720" rIns="91440" bIns="45720" rtlCol="0">
            <a:noAutofit/>
          </a:bodyPr>
          <a:lstStyle/>
          <a:p>
            <a:pPr>
              <a:lnSpc>
                <a:spcPct val="90000"/>
              </a:lnSpc>
              <a:spcAft>
                <a:spcPts val="600"/>
              </a:spcAft>
            </a:pPr>
            <a:r>
              <a:rPr lang="en-US" sz="6000" b="1" dirty="0">
                <a:solidFill>
                  <a:srgbClr val="002060"/>
                </a:solidFill>
                <a:latin typeface="+mj-lt"/>
              </a:rPr>
              <a:t>I</a:t>
            </a:r>
            <a:r>
              <a:rPr lang="en-US" sz="4000" dirty="0">
                <a:solidFill>
                  <a:srgbClr val="002060"/>
                </a:solidFill>
                <a:latin typeface="+mj-lt"/>
              </a:rPr>
              <a:t>nteroperable</a:t>
            </a:r>
            <a:endParaRPr lang="en-US" sz="4000" dirty="0">
              <a:latin typeface="+mj-lt"/>
            </a:endParaRPr>
          </a:p>
        </p:txBody>
      </p:sp>
    </p:spTree>
    <p:extLst>
      <p:ext uri="{BB962C8B-B14F-4D97-AF65-F5344CB8AC3E}">
        <p14:creationId xmlns:p14="http://schemas.microsoft.com/office/powerpoint/2010/main" val="4189288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050DC3-96A9-F54F-95CF-B155D7E1A999}"/>
              </a:ext>
            </a:extLst>
          </p:cNvPr>
          <p:cNvSpPr/>
          <p:nvPr/>
        </p:nvSpPr>
        <p:spPr>
          <a:xfrm>
            <a:off x="164669" y="365125"/>
            <a:ext cx="5714179" cy="1692794"/>
          </a:xfrm>
        </p:spPr>
        <p:txBody>
          <a:bodyPr vert="horz" lIns="91440" tIns="45720" rIns="91440" bIns="45720" rtlCol="0" anchor="ctr">
            <a:noAutofit/>
          </a:bodyPr>
          <a:lstStyle/>
          <a:p>
            <a:pPr>
              <a:lnSpc>
                <a:spcPct val="90000"/>
              </a:lnSpc>
              <a:spcBef>
                <a:spcPct val="0"/>
              </a:spcBef>
              <a:spcAft>
                <a:spcPts val="600"/>
              </a:spcAft>
            </a:pPr>
            <a:r>
              <a:rPr lang="en-US" sz="6000" dirty="0">
                <a:solidFill>
                  <a:srgbClr val="002060"/>
                </a:solidFill>
                <a:latin typeface="Calibri" panose="020F0502020204030204" pitchFamily="34" charset="0"/>
                <a:ea typeface="+mj-ea"/>
                <a:cs typeface="Calibri" panose="020F0502020204030204" pitchFamily="34" charset="0"/>
              </a:rPr>
              <a:t>MAKE YOUR DATA F.A.I.R.</a:t>
            </a:r>
          </a:p>
        </p:txBody>
      </p:sp>
      <p:pic>
        <p:nvPicPr>
          <p:cNvPr id="11" name="Picture 2" descr="magnifying glass near gray laptop computer">
            <a:extLst>
              <a:ext uri="{FF2B5EF4-FFF2-40B4-BE49-F238E27FC236}">
                <a16:creationId xmlns:a16="http://schemas.microsoft.com/office/drawing/2014/main" id="{DC693034-2475-0D4A-AE73-D53A5B9D6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23" r="2186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B008A1D2-9C80-5C4C-8ADE-7BDAA5A394A3}"/>
              </a:ext>
            </a:extLst>
          </p:cNvPr>
          <p:cNvSpPr/>
          <p:nvPr/>
        </p:nvSpPr>
        <p:spPr>
          <a:xfrm>
            <a:off x="164669" y="2423034"/>
            <a:ext cx="5561777" cy="701566"/>
          </a:xfrm>
        </p:spPr>
        <p:txBody>
          <a:bodyPr vert="horz" lIns="91440" tIns="45720" rIns="91440" bIns="45720" rtlCol="0">
            <a:noAutofit/>
          </a:bodyPr>
          <a:lstStyle/>
          <a:p>
            <a:pPr>
              <a:lnSpc>
                <a:spcPct val="90000"/>
              </a:lnSpc>
              <a:spcAft>
                <a:spcPts val="600"/>
              </a:spcAft>
            </a:pPr>
            <a:r>
              <a:rPr lang="en-US" sz="2400" b="1" dirty="0">
                <a:solidFill>
                  <a:srgbClr val="002060"/>
                </a:solidFill>
                <a:latin typeface="+mj-lt"/>
              </a:rPr>
              <a:t>Findable</a:t>
            </a:r>
          </a:p>
          <a:p>
            <a:pPr>
              <a:lnSpc>
                <a:spcPct val="90000"/>
              </a:lnSpc>
              <a:spcAft>
                <a:spcPts val="600"/>
              </a:spcAft>
            </a:pPr>
            <a:r>
              <a:rPr lang="en-US" sz="2400" dirty="0">
                <a:latin typeface="+mj-lt"/>
              </a:rPr>
              <a:t>Persistent identifiers, data repositories</a:t>
            </a:r>
          </a:p>
        </p:txBody>
      </p:sp>
    </p:spTree>
    <p:extLst>
      <p:ext uri="{BB962C8B-B14F-4D97-AF65-F5344CB8AC3E}">
        <p14:creationId xmlns:p14="http://schemas.microsoft.com/office/powerpoint/2010/main" val="46818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050DC3-96A9-F54F-95CF-B155D7E1A999}"/>
              </a:ext>
            </a:extLst>
          </p:cNvPr>
          <p:cNvSpPr/>
          <p:nvPr/>
        </p:nvSpPr>
        <p:spPr>
          <a:xfrm>
            <a:off x="164669" y="365125"/>
            <a:ext cx="5714179" cy="1692794"/>
          </a:xfrm>
        </p:spPr>
        <p:txBody>
          <a:bodyPr vert="horz" lIns="91440" tIns="45720" rIns="91440" bIns="45720" rtlCol="0" anchor="ctr">
            <a:noAutofit/>
          </a:bodyPr>
          <a:lstStyle/>
          <a:p>
            <a:pPr>
              <a:lnSpc>
                <a:spcPct val="90000"/>
              </a:lnSpc>
              <a:spcBef>
                <a:spcPct val="0"/>
              </a:spcBef>
              <a:spcAft>
                <a:spcPts val="600"/>
              </a:spcAft>
            </a:pPr>
            <a:r>
              <a:rPr lang="en-US" sz="6000" dirty="0">
                <a:solidFill>
                  <a:srgbClr val="002060"/>
                </a:solidFill>
                <a:latin typeface="Calibri" panose="020F0502020204030204" pitchFamily="34" charset="0"/>
                <a:ea typeface="+mj-ea"/>
                <a:cs typeface="Calibri" panose="020F0502020204030204" pitchFamily="34" charset="0"/>
              </a:rPr>
              <a:t>MAKE YOUR DATA F.A.I.R.</a:t>
            </a:r>
          </a:p>
        </p:txBody>
      </p:sp>
      <p:pic>
        <p:nvPicPr>
          <p:cNvPr id="11" name="Picture 2" descr="magnifying glass near gray laptop computer">
            <a:extLst>
              <a:ext uri="{FF2B5EF4-FFF2-40B4-BE49-F238E27FC236}">
                <a16:creationId xmlns:a16="http://schemas.microsoft.com/office/drawing/2014/main" id="{DC693034-2475-0D4A-AE73-D53A5B9D6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23" r="2186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7" name="Rectangle 1">
            <a:extLst>
              <a:ext uri="{FF2B5EF4-FFF2-40B4-BE49-F238E27FC236}">
                <a16:creationId xmlns:a16="http://schemas.microsoft.com/office/drawing/2014/main" id="{97CBE73E-EA5A-AA4F-94C0-C115D89F7451}"/>
              </a:ext>
            </a:extLst>
          </p:cNvPr>
          <p:cNvSpPr/>
          <p:nvPr/>
        </p:nvSpPr>
        <p:spPr>
          <a:xfrm>
            <a:off x="164669" y="2424342"/>
            <a:ext cx="6102318" cy="1004658"/>
          </a:xfrm>
        </p:spPr>
        <p:txBody>
          <a:bodyPr vert="horz" lIns="91440" tIns="45720" rIns="91440" bIns="45720" rtlCol="0">
            <a:noAutofit/>
          </a:bodyPr>
          <a:lstStyle/>
          <a:p>
            <a:pPr>
              <a:lnSpc>
                <a:spcPct val="90000"/>
              </a:lnSpc>
              <a:spcAft>
                <a:spcPts val="600"/>
              </a:spcAft>
            </a:pPr>
            <a:r>
              <a:rPr lang="en-US" sz="2400" b="1" dirty="0">
                <a:solidFill>
                  <a:srgbClr val="002060"/>
                </a:solidFill>
                <a:latin typeface="+mj-lt"/>
              </a:rPr>
              <a:t>Accessible</a:t>
            </a:r>
            <a:endParaRPr lang="en-US" sz="2400" b="1" dirty="0">
              <a:latin typeface="+mj-lt"/>
            </a:endParaRPr>
          </a:p>
          <a:p>
            <a:pPr>
              <a:lnSpc>
                <a:spcPct val="90000"/>
              </a:lnSpc>
              <a:spcAft>
                <a:spcPts val="600"/>
              </a:spcAft>
            </a:pPr>
            <a:endParaRPr lang="en-US" sz="2400" b="1" dirty="0">
              <a:latin typeface="+mj-lt"/>
            </a:endParaRPr>
          </a:p>
          <a:p>
            <a:pPr>
              <a:lnSpc>
                <a:spcPct val="90000"/>
              </a:lnSpc>
              <a:spcAft>
                <a:spcPts val="600"/>
              </a:spcAft>
            </a:pPr>
            <a:r>
              <a:rPr lang="en-US" sz="2400" dirty="0">
                <a:latin typeface="+mj-lt"/>
              </a:rPr>
              <a:t>Readable by machines </a:t>
            </a:r>
            <a:r>
              <a:rPr lang="en-US" sz="2400" i="1" dirty="0">
                <a:latin typeface="+mj-lt"/>
              </a:rPr>
              <a:t>and</a:t>
            </a:r>
            <a:r>
              <a:rPr lang="en-US" sz="2400" dirty="0">
                <a:latin typeface="+mj-lt"/>
              </a:rPr>
              <a:t> humans</a:t>
            </a:r>
          </a:p>
        </p:txBody>
      </p:sp>
    </p:spTree>
    <p:extLst>
      <p:ext uri="{BB962C8B-B14F-4D97-AF65-F5344CB8AC3E}">
        <p14:creationId xmlns:p14="http://schemas.microsoft.com/office/powerpoint/2010/main" val="14412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050DC3-96A9-F54F-95CF-B155D7E1A999}"/>
              </a:ext>
            </a:extLst>
          </p:cNvPr>
          <p:cNvSpPr/>
          <p:nvPr/>
        </p:nvSpPr>
        <p:spPr>
          <a:xfrm>
            <a:off x="164669" y="365125"/>
            <a:ext cx="5714179" cy="1692794"/>
          </a:xfrm>
        </p:spPr>
        <p:txBody>
          <a:bodyPr vert="horz" lIns="91440" tIns="45720" rIns="91440" bIns="45720" rtlCol="0" anchor="ctr">
            <a:noAutofit/>
          </a:bodyPr>
          <a:lstStyle/>
          <a:p>
            <a:pPr>
              <a:lnSpc>
                <a:spcPct val="90000"/>
              </a:lnSpc>
              <a:spcBef>
                <a:spcPct val="0"/>
              </a:spcBef>
              <a:spcAft>
                <a:spcPts val="600"/>
              </a:spcAft>
            </a:pPr>
            <a:r>
              <a:rPr lang="en-US" sz="6000" dirty="0">
                <a:solidFill>
                  <a:srgbClr val="002060"/>
                </a:solidFill>
                <a:latin typeface="Calibri" panose="020F0502020204030204" pitchFamily="34" charset="0"/>
                <a:ea typeface="+mj-ea"/>
                <a:cs typeface="Calibri" panose="020F0502020204030204" pitchFamily="34" charset="0"/>
              </a:rPr>
              <a:t>MAKE YOUR DATA F.A.I.R.</a:t>
            </a:r>
          </a:p>
        </p:txBody>
      </p:sp>
      <p:pic>
        <p:nvPicPr>
          <p:cNvPr id="11" name="Picture 2" descr="magnifying glass near gray laptop computer">
            <a:extLst>
              <a:ext uri="{FF2B5EF4-FFF2-40B4-BE49-F238E27FC236}">
                <a16:creationId xmlns:a16="http://schemas.microsoft.com/office/drawing/2014/main" id="{DC693034-2475-0D4A-AE73-D53A5B9D6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23" r="2186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1">
            <a:extLst>
              <a:ext uri="{FF2B5EF4-FFF2-40B4-BE49-F238E27FC236}">
                <a16:creationId xmlns:a16="http://schemas.microsoft.com/office/drawing/2014/main" id="{A2A1C8D4-DAE1-F44F-9618-E23E92E994DA}"/>
              </a:ext>
            </a:extLst>
          </p:cNvPr>
          <p:cNvSpPr/>
          <p:nvPr/>
        </p:nvSpPr>
        <p:spPr>
          <a:xfrm>
            <a:off x="299818" y="2557123"/>
            <a:ext cx="6102318" cy="597799"/>
          </a:xfrm>
        </p:spPr>
        <p:txBody>
          <a:bodyPr vert="horz" lIns="91440" tIns="45720" rIns="91440" bIns="45720" rtlCol="0">
            <a:noAutofit/>
          </a:bodyPr>
          <a:lstStyle/>
          <a:p>
            <a:pPr>
              <a:lnSpc>
                <a:spcPct val="90000"/>
              </a:lnSpc>
              <a:spcAft>
                <a:spcPts val="600"/>
              </a:spcAft>
            </a:pPr>
            <a:r>
              <a:rPr lang="en-US" sz="2400" b="1" dirty="0">
                <a:solidFill>
                  <a:srgbClr val="002060"/>
                </a:solidFill>
                <a:latin typeface="+mj-lt"/>
              </a:rPr>
              <a:t>Interoperable</a:t>
            </a:r>
            <a:endParaRPr lang="en-US" sz="2400" b="1" dirty="0">
              <a:latin typeface="+mj-lt"/>
            </a:endParaRPr>
          </a:p>
          <a:p>
            <a:pPr>
              <a:lnSpc>
                <a:spcPct val="90000"/>
              </a:lnSpc>
              <a:spcAft>
                <a:spcPts val="600"/>
              </a:spcAft>
            </a:pPr>
            <a:endParaRPr lang="en-US" sz="2400" b="1" dirty="0">
              <a:latin typeface="+mj-lt"/>
            </a:endParaRPr>
          </a:p>
          <a:p>
            <a:pPr>
              <a:lnSpc>
                <a:spcPct val="90000"/>
              </a:lnSpc>
              <a:spcAft>
                <a:spcPts val="600"/>
              </a:spcAft>
            </a:pPr>
            <a:r>
              <a:rPr lang="en-US" sz="2400" dirty="0">
                <a:latin typeface="+mj-lt"/>
              </a:rPr>
              <a:t>Shared vocabularies / ontologies</a:t>
            </a:r>
          </a:p>
        </p:txBody>
      </p:sp>
    </p:spTree>
    <p:extLst>
      <p:ext uri="{BB962C8B-B14F-4D97-AF65-F5344CB8AC3E}">
        <p14:creationId xmlns:p14="http://schemas.microsoft.com/office/powerpoint/2010/main" val="1778388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050DC3-96A9-F54F-95CF-B155D7E1A999}"/>
              </a:ext>
            </a:extLst>
          </p:cNvPr>
          <p:cNvSpPr/>
          <p:nvPr/>
        </p:nvSpPr>
        <p:spPr>
          <a:xfrm>
            <a:off x="164669" y="365125"/>
            <a:ext cx="5714179" cy="1692794"/>
          </a:xfrm>
        </p:spPr>
        <p:txBody>
          <a:bodyPr vert="horz" lIns="91440" tIns="45720" rIns="91440" bIns="45720" rtlCol="0" anchor="ctr">
            <a:noAutofit/>
          </a:bodyPr>
          <a:lstStyle/>
          <a:p>
            <a:pPr>
              <a:lnSpc>
                <a:spcPct val="90000"/>
              </a:lnSpc>
              <a:spcBef>
                <a:spcPct val="0"/>
              </a:spcBef>
              <a:spcAft>
                <a:spcPts val="600"/>
              </a:spcAft>
            </a:pPr>
            <a:r>
              <a:rPr lang="en-US" sz="6000" dirty="0">
                <a:solidFill>
                  <a:srgbClr val="002060"/>
                </a:solidFill>
                <a:latin typeface="Calibri" panose="020F0502020204030204" pitchFamily="34" charset="0"/>
                <a:ea typeface="+mj-ea"/>
                <a:cs typeface="Calibri" panose="020F0502020204030204" pitchFamily="34" charset="0"/>
              </a:rPr>
              <a:t>MAKE YOUR DATA F.A.I.R.</a:t>
            </a:r>
          </a:p>
        </p:txBody>
      </p:sp>
      <p:sp>
        <p:nvSpPr>
          <p:cNvPr id="2" name="Rectangle 1">
            <a:extLst>
              <a:ext uri="{FF2B5EF4-FFF2-40B4-BE49-F238E27FC236}">
                <a16:creationId xmlns:a16="http://schemas.microsoft.com/office/drawing/2014/main" id="{B7635D2B-C0FA-814F-B979-A76185E82185}"/>
              </a:ext>
            </a:extLst>
          </p:cNvPr>
          <p:cNvSpPr/>
          <p:nvPr/>
        </p:nvSpPr>
        <p:spPr>
          <a:xfrm>
            <a:off x="164669" y="2423034"/>
            <a:ext cx="6102318" cy="776614"/>
          </a:xfrm>
        </p:spPr>
        <p:txBody>
          <a:bodyPr vert="horz" lIns="91440" tIns="45720" rIns="91440" bIns="45720" rtlCol="0">
            <a:noAutofit/>
          </a:bodyPr>
          <a:lstStyle/>
          <a:p>
            <a:pPr>
              <a:lnSpc>
                <a:spcPct val="90000"/>
              </a:lnSpc>
              <a:spcAft>
                <a:spcPts val="600"/>
              </a:spcAft>
            </a:pPr>
            <a:r>
              <a:rPr lang="en-US" sz="2400" b="1" dirty="0">
                <a:solidFill>
                  <a:srgbClr val="002060"/>
                </a:solidFill>
                <a:latin typeface="+mj-lt"/>
              </a:rPr>
              <a:t>Re-Usable</a:t>
            </a:r>
          </a:p>
          <a:p>
            <a:pPr>
              <a:lnSpc>
                <a:spcPct val="90000"/>
              </a:lnSpc>
              <a:spcAft>
                <a:spcPts val="600"/>
              </a:spcAft>
            </a:pPr>
            <a:endParaRPr lang="en-US" sz="2400" b="1" dirty="0">
              <a:solidFill>
                <a:srgbClr val="002060"/>
              </a:solidFill>
              <a:latin typeface="+mj-lt"/>
            </a:endParaRPr>
          </a:p>
          <a:p>
            <a:pPr>
              <a:lnSpc>
                <a:spcPct val="90000"/>
              </a:lnSpc>
              <a:spcAft>
                <a:spcPts val="600"/>
              </a:spcAft>
            </a:pPr>
            <a:r>
              <a:rPr lang="en-US" sz="2400" dirty="0">
                <a:latin typeface="+mj-lt"/>
              </a:rPr>
              <a:t>Metadata that allow others to reuse your data and link it with other data sources</a:t>
            </a:r>
            <a:endParaRPr lang="en-US" sz="2400" b="0" i="0" dirty="0">
              <a:effectLst/>
              <a:latin typeface="+mj-lt"/>
            </a:endParaRPr>
          </a:p>
        </p:txBody>
      </p:sp>
      <p:pic>
        <p:nvPicPr>
          <p:cNvPr id="11" name="Picture 2" descr="magnifying glass near gray laptop computer">
            <a:extLst>
              <a:ext uri="{FF2B5EF4-FFF2-40B4-BE49-F238E27FC236}">
                <a16:creationId xmlns:a16="http://schemas.microsoft.com/office/drawing/2014/main" id="{DC693034-2475-0D4A-AE73-D53A5B9D6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23" r="2186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64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1E8E5-2EF4-9D40-A905-49DCB15FB78E}"/>
              </a:ext>
            </a:extLst>
          </p:cNvPr>
          <p:cNvPicPr>
            <a:picLocks noChangeAspect="1"/>
          </p:cNvPicPr>
          <p:nvPr/>
        </p:nvPicPr>
        <p:blipFill>
          <a:blip r:embed="rId3"/>
          <a:stretch>
            <a:fillRect/>
          </a:stretch>
        </p:blipFill>
        <p:spPr>
          <a:xfrm>
            <a:off x="4009425" y="477284"/>
            <a:ext cx="2125496" cy="2987341"/>
          </a:xfrm>
          <a:prstGeom prst="rect">
            <a:avLst/>
          </a:prstGeom>
          <a:ln>
            <a:solidFill>
              <a:srgbClr val="000000"/>
            </a:solidFill>
          </a:ln>
        </p:spPr>
      </p:pic>
      <p:pic>
        <p:nvPicPr>
          <p:cNvPr id="4" name="Graphic 3" descr="Clock with solid fill">
            <a:extLst>
              <a:ext uri="{FF2B5EF4-FFF2-40B4-BE49-F238E27FC236}">
                <a16:creationId xmlns:a16="http://schemas.microsoft.com/office/drawing/2014/main" id="{B3F78489-7822-F343-BCE1-29AF9D0CB2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9828" y="1341330"/>
            <a:ext cx="1463342" cy="1463342"/>
          </a:xfrm>
          <a:prstGeom prst="rect">
            <a:avLst/>
          </a:prstGeom>
        </p:spPr>
      </p:pic>
      <p:sp>
        <p:nvSpPr>
          <p:cNvPr id="6" name="TextBox 5">
            <a:extLst>
              <a:ext uri="{FF2B5EF4-FFF2-40B4-BE49-F238E27FC236}">
                <a16:creationId xmlns:a16="http://schemas.microsoft.com/office/drawing/2014/main" id="{938CFA08-6F2E-ED40-AAF4-BAFBBCB6EC09}"/>
              </a:ext>
            </a:extLst>
          </p:cNvPr>
          <p:cNvSpPr txBox="1"/>
          <p:nvPr/>
        </p:nvSpPr>
        <p:spPr>
          <a:xfrm rot="1365531">
            <a:off x="7788335" y="1031291"/>
            <a:ext cx="861020" cy="369332"/>
          </a:xfrm>
          <a:prstGeom prst="rect">
            <a:avLst/>
          </a:prstGeom>
          <a:noFill/>
        </p:spPr>
        <p:txBody>
          <a:bodyPr wrap="square" rtlCol="0">
            <a:spAutoFit/>
          </a:bodyPr>
          <a:lstStyle/>
          <a:p>
            <a:pPr algn="ctr"/>
            <a:r>
              <a:rPr lang="en-US" dirty="0" err="1">
                <a:latin typeface="Courier" pitchFamily="2" charset="0"/>
              </a:rPr>
              <a:t>tok</a:t>
            </a:r>
            <a:endParaRPr lang="en-US" dirty="0">
              <a:latin typeface="Courier" pitchFamily="2" charset="0"/>
            </a:endParaRPr>
          </a:p>
        </p:txBody>
      </p:sp>
      <p:sp>
        <p:nvSpPr>
          <p:cNvPr id="25" name="TextBox 24">
            <a:extLst>
              <a:ext uri="{FF2B5EF4-FFF2-40B4-BE49-F238E27FC236}">
                <a16:creationId xmlns:a16="http://schemas.microsoft.com/office/drawing/2014/main" id="{2F85193D-39BF-674C-BAD7-2A4781624D60}"/>
              </a:ext>
            </a:extLst>
          </p:cNvPr>
          <p:cNvSpPr txBox="1"/>
          <p:nvPr/>
        </p:nvSpPr>
        <p:spPr>
          <a:xfrm rot="20703030">
            <a:off x="7107136" y="793692"/>
            <a:ext cx="861020" cy="369332"/>
          </a:xfrm>
          <a:prstGeom prst="rect">
            <a:avLst/>
          </a:prstGeom>
          <a:noFill/>
        </p:spPr>
        <p:txBody>
          <a:bodyPr wrap="square" rtlCol="0">
            <a:spAutoFit/>
          </a:bodyPr>
          <a:lstStyle/>
          <a:p>
            <a:pPr algn="ctr"/>
            <a:r>
              <a:rPr lang="en-US" dirty="0">
                <a:latin typeface="Courier" pitchFamily="2" charset="0"/>
              </a:rPr>
              <a:t>tik</a:t>
            </a:r>
          </a:p>
        </p:txBody>
      </p:sp>
    </p:spTree>
    <p:extLst>
      <p:ext uri="{BB962C8B-B14F-4D97-AF65-F5344CB8AC3E}">
        <p14:creationId xmlns:p14="http://schemas.microsoft.com/office/powerpoint/2010/main" val="201664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grpId="2"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grpId="3"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25" grpId="1"/>
      <p:bldP spid="25" grpId="2"/>
      <p:bldP spid="25" grpId="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1E8E5-2EF4-9D40-A905-49DCB15FB78E}"/>
              </a:ext>
            </a:extLst>
          </p:cNvPr>
          <p:cNvPicPr>
            <a:picLocks noChangeAspect="1"/>
          </p:cNvPicPr>
          <p:nvPr/>
        </p:nvPicPr>
        <p:blipFill>
          <a:blip r:embed="rId3"/>
          <a:stretch>
            <a:fillRect/>
          </a:stretch>
        </p:blipFill>
        <p:spPr>
          <a:xfrm>
            <a:off x="4009425" y="477284"/>
            <a:ext cx="2125496" cy="2987341"/>
          </a:xfrm>
          <a:prstGeom prst="rect">
            <a:avLst/>
          </a:prstGeom>
          <a:ln>
            <a:solidFill>
              <a:srgbClr val="000000"/>
            </a:solidFill>
          </a:ln>
        </p:spPr>
      </p:pic>
      <p:pic>
        <p:nvPicPr>
          <p:cNvPr id="4" name="Graphic 3" descr="Clock with solid fill">
            <a:extLst>
              <a:ext uri="{FF2B5EF4-FFF2-40B4-BE49-F238E27FC236}">
                <a16:creationId xmlns:a16="http://schemas.microsoft.com/office/drawing/2014/main" id="{B3F78489-7822-F343-BCE1-29AF9D0CB2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9828" y="1341330"/>
            <a:ext cx="1463342" cy="1463342"/>
          </a:xfrm>
          <a:prstGeom prst="rect">
            <a:avLst/>
          </a:prstGeom>
        </p:spPr>
      </p:pic>
      <p:sp>
        <p:nvSpPr>
          <p:cNvPr id="6" name="TextBox 5">
            <a:extLst>
              <a:ext uri="{FF2B5EF4-FFF2-40B4-BE49-F238E27FC236}">
                <a16:creationId xmlns:a16="http://schemas.microsoft.com/office/drawing/2014/main" id="{938CFA08-6F2E-ED40-AAF4-BAFBBCB6EC09}"/>
              </a:ext>
            </a:extLst>
          </p:cNvPr>
          <p:cNvSpPr txBox="1"/>
          <p:nvPr/>
        </p:nvSpPr>
        <p:spPr>
          <a:xfrm rot="1365531">
            <a:off x="7788335" y="1031291"/>
            <a:ext cx="861020" cy="369332"/>
          </a:xfrm>
          <a:prstGeom prst="rect">
            <a:avLst/>
          </a:prstGeom>
          <a:noFill/>
        </p:spPr>
        <p:txBody>
          <a:bodyPr wrap="square" rtlCol="0">
            <a:spAutoFit/>
          </a:bodyPr>
          <a:lstStyle/>
          <a:p>
            <a:pPr algn="ctr"/>
            <a:r>
              <a:rPr lang="en-US" dirty="0" err="1">
                <a:latin typeface="Courier" pitchFamily="2" charset="0"/>
              </a:rPr>
              <a:t>tok</a:t>
            </a:r>
            <a:endParaRPr lang="en-US" dirty="0">
              <a:latin typeface="Courier" pitchFamily="2" charset="0"/>
            </a:endParaRPr>
          </a:p>
        </p:txBody>
      </p:sp>
      <p:sp>
        <p:nvSpPr>
          <p:cNvPr id="25" name="TextBox 24">
            <a:extLst>
              <a:ext uri="{FF2B5EF4-FFF2-40B4-BE49-F238E27FC236}">
                <a16:creationId xmlns:a16="http://schemas.microsoft.com/office/drawing/2014/main" id="{2F85193D-39BF-674C-BAD7-2A4781624D60}"/>
              </a:ext>
            </a:extLst>
          </p:cNvPr>
          <p:cNvSpPr txBox="1"/>
          <p:nvPr/>
        </p:nvSpPr>
        <p:spPr>
          <a:xfrm rot="20703030">
            <a:off x="7107136" y="793692"/>
            <a:ext cx="861020" cy="369332"/>
          </a:xfrm>
          <a:prstGeom prst="rect">
            <a:avLst/>
          </a:prstGeom>
          <a:noFill/>
        </p:spPr>
        <p:txBody>
          <a:bodyPr wrap="square" rtlCol="0">
            <a:spAutoFit/>
          </a:bodyPr>
          <a:lstStyle/>
          <a:p>
            <a:pPr algn="ctr"/>
            <a:r>
              <a:rPr lang="en-US" dirty="0">
                <a:latin typeface="Courier" pitchFamily="2" charset="0"/>
              </a:rPr>
              <a:t>tik</a:t>
            </a:r>
          </a:p>
        </p:txBody>
      </p:sp>
    </p:spTree>
    <p:extLst>
      <p:ext uri="{BB962C8B-B14F-4D97-AF65-F5344CB8AC3E}">
        <p14:creationId xmlns:p14="http://schemas.microsoft.com/office/powerpoint/2010/main" val="109829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grpId="2"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3" nodeType="click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25" grpId="1"/>
      <p:bldP spid="25" grpId="2"/>
      <p:bldP spid="25" grpId="3"/>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1E8E5-2EF4-9D40-A905-49DCB15FB78E}"/>
              </a:ext>
            </a:extLst>
          </p:cNvPr>
          <p:cNvPicPr>
            <a:picLocks noChangeAspect="1"/>
          </p:cNvPicPr>
          <p:nvPr/>
        </p:nvPicPr>
        <p:blipFill>
          <a:blip r:embed="rId3"/>
          <a:stretch>
            <a:fillRect/>
          </a:stretch>
        </p:blipFill>
        <p:spPr>
          <a:xfrm>
            <a:off x="4009425" y="477284"/>
            <a:ext cx="2125496" cy="2987341"/>
          </a:xfrm>
          <a:prstGeom prst="rect">
            <a:avLst/>
          </a:prstGeom>
          <a:ln>
            <a:solidFill>
              <a:srgbClr val="000000"/>
            </a:solidFill>
          </a:ln>
        </p:spPr>
      </p:pic>
      <p:sp>
        <p:nvSpPr>
          <p:cNvPr id="17" name="Right Brace 16">
            <a:extLst>
              <a:ext uri="{FF2B5EF4-FFF2-40B4-BE49-F238E27FC236}">
                <a16:creationId xmlns:a16="http://schemas.microsoft.com/office/drawing/2014/main" id="{CA5D4A78-7036-9E48-ACF6-8FAB39533B65}"/>
              </a:ext>
            </a:extLst>
          </p:cNvPr>
          <p:cNvSpPr/>
          <p:nvPr/>
        </p:nvSpPr>
        <p:spPr>
          <a:xfrm flipH="1">
            <a:off x="6188109" y="1233748"/>
            <a:ext cx="761586" cy="3717753"/>
          </a:xfrm>
          <a:prstGeom prst="rightBrace">
            <a:avLst/>
          </a:prstGeom>
          <a:ln w="60325">
            <a:solidFill>
              <a:schemeClr val="bg2">
                <a:lumMod val="90000"/>
              </a:schemeClr>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A3FD8D42-3683-0B40-A881-DA273A67C9C0}"/>
              </a:ext>
            </a:extLst>
          </p:cNvPr>
          <p:cNvGrpSpPr/>
          <p:nvPr/>
        </p:nvGrpSpPr>
        <p:grpSpPr>
          <a:xfrm>
            <a:off x="6609408" y="1053264"/>
            <a:ext cx="2754742" cy="5804736"/>
            <a:chOff x="9437258" y="1158794"/>
            <a:chExt cx="2754742" cy="5804736"/>
          </a:xfrm>
        </p:grpSpPr>
        <p:pic>
          <p:nvPicPr>
            <p:cNvPr id="24" name="Picture 23">
              <a:extLst>
                <a:ext uri="{FF2B5EF4-FFF2-40B4-BE49-F238E27FC236}">
                  <a16:creationId xmlns:a16="http://schemas.microsoft.com/office/drawing/2014/main" id="{0124D626-D1B1-C343-A286-D8C017A8FA53}"/>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36"/>
                      </a14:imgEffect>
                    </a14:imgLayer>
                  </a14:imgProps>
                </a:ext>
              </a:extLst>
            </a:blip>
            <a:srcRect l="13342"/>
            <a:stretch/>
          </p:blipFill>
          <p:spPr>
            <a:xfrm>
              <a:off x="10100139" y="1158794"/>
              <a:ext cx="1499526" cy="3022037"/>
            </a:xfrm>
            <a:prstGeom prst="rect">
              <a:avLst/>
            </a:prstGeom>
          </p:spPr>
        </p:pic>
        <p:pic>
          <p:nvPicPr>
            <p:cNvPr id="26" name="Picture 25" descr="Business woman raising shoulders">
              <a:extLst>
                <a:ext uri="{FF2B5EF4-FFF2-40B4-BE49-F238E27FC236}">
                  <a16:creationId xmlns:a16="http://schemas.microsoft.com/office/drawing/2014/main" id="{889553AA-9A5B-5C4C-86C7-EEC91510EDB0}"/>
                </a:ext>
              </a:extLst>
            </p:cNvPr>
            <p:cNvPicPr>
              <a:picLocks noChangeAspect="1"/>
            </p:cNvPicPr>
            <p:nvPr/>
          </p:nvPicPr>
          <p:blipFill rotWithShape="1">
            <a:blip r:embed="rId6"/>
            <a:srcRect b="52258"/>
            <a:stretch/>
          </p:blipFill>
          <p:spPr>
            <a:xfrm>
              <a:off x="9437258" y="4321920"/>
              <a:ext cx="2754742" cy="2641610"/>
            </a:xfrm>
            <a:prstGeom prst="rect">
              <a:avLst/>
            </a:prstGeom>
          </p:spPr>
        </p:pic>
      </p:grpSp>
    </p:spTree>
    <p:extLst>
      <p:ext uri="{BB962C8B-B14F-4D97-AF65-F5344CB8AC3E}">
        <p14:creationId xmlns:p14="http://schemas.microsoft.com/office/powerpoint/2010/main" val="420577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926CC5-FD10-7F45-B490-3064EA45DD84}"/>
              </a:ext>
            </a:extLst>
          </p:cNvPr>
          <p:cNvSpPr txBox="1"/>
          <p:nvPr/>
        </p:nvSpPr>
        <p:spPr>
          <a:xfrm>
            <a:off x="-106879" y="2691365"/>
            <a:ext cx="12298879" cy="1015663"/>
          </a:xfrm>
          <a:prstGeom prst="rect">
            <a:avLst/>
          </a:prstGeom>
          <a:noFill/>
        </p:spPr>
        <p:txBody>
          <a:bodyPr wrap="square" rtlCol="0">
            <a:spAutoFit/>
          </a:bodyPr>
          <a:lstStyle/>
          <a:p>
            <a:pPr algn="ctr"/>
            <a:r>
              <a:rPr lang="en-US" sz="6000" dirty="0">
                <a:solidFill>
                  <a:srgbClr val="002060"/>
                </a:solidFill>
                <a:latin typeface="American Typewriter" panose="02090604020004020304" pitchFamily="18" charset="77"/>
              </a:rPr>
              <a:t>We refer to this as….</a:t>
            </a:r>
          </a:p>
        </p:txBody>
      </p:sp>
    </p:spTree>
    <p:extLst>
      <p:ext uri="{BB962C8B-B14F-4D97-AF65-F5344CB8AC3E}">
        <p14:creationId xmlns:p14="http://schemas.microsoft.com/office/powerpoint/2010/main" val="338302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AC5A39-0679-1B49-AE24-ADFD88516591}"/>
              </a:ext>
            </a:extLst>
          </p:cNvPr>
          <p:cNvSpPr txBox="1"/>
          <p:nvPr/>
        </p:nvSpPr>
        <p:spPr>
          <a:xfrm>
            <a:off x="421920" y="78349"/>
            <a:ext cx="5419561" cy="707886"/>
          </a:xfrm>
          <a:prstGeom prst="rect">
            <a:avLst/>
          </a:prstGeom>
          <a:noFill/>
        </p:spPr>
        <p:txBody>
          <a:bodyPr wrap="none" rtlCol="0">
            <a:spAutoFit/>
          </a:bodyPr>
          <a:lstStyle/>
          <a:p>
            <a:pPr algn="ctr"/>
            <a:r>
              <a:rPr lang="en-US" sz="4000" dirty="0">
                <a:solidFill>
                  <a:srgbClr val="002060"/>
                </a:solidFill>
                <a:latin typeface="American Typewriter" panose="02090604020004020304" pitchFamily="18" charset="77"/>
              </a:rPr>
              <a:t>…the temporal loss of</a:t>
            </a:r>
          </a:p>
        </p:txBody>
      </p:sp>
      <p:sp>
        <p:nvSpPr>
          <p:cNvPr id="7" name="TextBox 6">
            <a:extLst>
              <a:ext uri="{FF2B5EF4-FFF2-40B4-BE49-F238E27FC236}">
                <a16:creationId xmlns:a16="http://schemas.microsoft.com/office/drawing/2014/main" id="{A30D2C2A-D298-D848-8D35-591E7040FC5A}"/>
              </a:ext>
            </a:extLst>
          </p:cNvPr>
          <p:cNvSpPr txBox="1"/>
          <p:nvPr/>
        </p:nvSpPr>
        <p:spPr>
          <a:xfrm>
            <a:off x="0" y="744118"/>
            <a:ext cx="12192000" cy="461665"/>
          </a:xfrm>
          <a:prstGeom prst="rect">
            <a:avLst/>
          </a:prstGeom>
          <a:noFill/>
        </p:spPr>
        <p:txBody>
          <a:bodyPr wrap="square">
            <a:spAutoFit/>
          </a:bodyPr>
          <a:lstStyle/>
          <a:p>
            <a:pPr algn="ctr"/>
            <a:r>
              <a:rPr lang="en-US" sz="2400" i="1" dirty="0"/>
              <a:t>Information Entropy (IE): the </a:t>
            </a:r>
            <a:r>
              <a:rPr lang="en-US" sz="2400" b="1" i="1" dirty="0"/>
              <a:t>information content </a:t>
            </a:r>
            <a:r>
              <a:rPr lang="en-US" sz="2400" i="1" dirty="0"/>
              <a:t>associated with an event</a:t>
            </a:r>
          </a:p>
        </p:txBody>
      </p:sp>
      <p:grpSp>
        <p:nvGrpSpPr>
          <p:cNvPr id="35" name="Group 34">
            <a:extLst>
              <a:ext uri="{FF2B5EF4-FFF2-40B4-BE49-F238E27FC236}">
                <a16:creationId xmlns:a16="http://schemas.microsoft.com/office/drawing/2014/main" id="{7810AE52-20A3-8849-93DE-D4997525E307}"/>
              </a:ext>
            </a:extLst>
          </p:cNvPr>
          <p:cNvGrpSpPr/>
          <p:nvPr/>
        </p:nvGrpSpPr>
        <p:grpSpPr>
          <a:xfrm>
            <a:off x="0" y="2080407"/>
            <a:ext cx="5683731" cy="4574081"/>
            <a:chOff x="0" y="2080407"/>
            <a:chExt cx="5683731" cy="4574081"/>
          </a:xfrm>
        </p:grpSpPr>
        <p:pic>
          <p:nvPicPr>
            <p:cNvPr id="5" name="Picture 4">
              <a:extLst>
                <a:ext uri="{FF2B5EF4-FFF2-40B4-BE49-F238E27FC236}">
                  <a16:creationId xmlns:a16="http://schemas.microsoft.com/office/drawing/2014/main" id="{43B8D1A6-63EA-ED45-9A96-D910DE663DF0}"/>
                </a:ext>
              </a:extLst>
            </p:cNvPr>
            <p:cNvPicPr>
              <a:picLocks noChangeAspect="1"/>
            </p:cNvPicPr>
            <p:nvPr/>
          </p:nvPicPr>
          <p:blipFill rotWithShape="1">
            <a:blip r:embed="rId3"/>
            <a:srcRect r="5884" b="25592"/>
            <a:stretch/>
          </p:blipFill>
          <p:spPr>
            <a:xfrm>
              <a:off x="0" y="2080407"/>
              <a:ext cx="5683731" cy="3791887"/>
            </a:xfrm>
            <a:prstGeom prst="rect">
              <a:avLst/>
            </a:prstGeom>
          </p:spPr>
        </p:pic>
        <p:sp>
          <p:nvSpPr>
            <p:cNvPr id="9" name="TextBox 8">
              <a:extLst>
                <a:ext uri="{FF2B5EF4-FFF2-40B4-BE49-F238E27FC236}">
                  <a16:creationId xmlns:a16="http://schemas.microsoft.com/office/drawing/2014/main" id="{46E7CA2F-338D-EB4F-B582-1DF7F4718CC1}"/>
                </a:ext>
              </a:extLst>
            </p:cNvPr>
            <p:cNvSpPr txBox="1"/>
            <p:nvPr/>
          </p:nvSpPr>
          <p:spPr>
            <a:xfrm>
              <a:off x="1267889" y="6285156"/>
              <a:ext cx="3544090" cy="369332"/>
            </a:xfrm>
            <a:prstGeom prst="rect">
              <a:avLst/>
            </a:prstGeom>
            <a:noFill/>
          </p:spPr>
          <p:txBody>
            <a:bodyPr wrap="square">
              <a:spAutoFit/>
            </a:bodyPr>
            <a:lstStyle/>
            <a:p>
              <a:pPr algn="ctr"/>
              <a:r>
                <a:rPr lang="en-US" dirty="0"/>
                <a:t>Fig 1 in </a:t>
              </a:r>
              <a:r>
                <a:rPr lang="en-US" sz="1800" dirty="0"/>
                <a:t>Michener </a:t>
              </a:r>
              <a:r>
                <a:rPr lang="en-US" sz="1800" i="1" dirty="0"/>
                <a:t>et al.</a:t>
              </a:r>
              <a:r>
                <a:rPr lang="en-US" sz="1800" dirty="0"/>
                <a:t> </a:t>
              </a:r>
              <a:r>
                <a:rPr lang="en-US" dirty="0"/>
                <a:t>1997</a:t>
              </a:r>
              <a:endParaRPr lang="en-US" sz="1800" dirty="0"/>
            </a:p>
          </p:txBody>
        </p:sp>
      </p:grpSp>
      <p:sp>
        <p:nvSpPr>
          <p:cNvPr id="11" name="TextBox 10">
            <a:extLst>
              <a:ext uri="{FF2B5EF4-FFF2-40B4-BE49-F238E27FC236}">
                <a16:creationId xmlns:a16="http://schemas.microsoft.com/office/drawing/2014/main" id="{7408A97F-A093-3F4C-A4E7-79B98649BB8C}"/>
              </a:ext>
            </a:extLst>
          </p:cNvPr>
          <p:cNvSpPr txBox="1"/>
          <p:nvPr/>
        </p:nvSpPr>
        <p:spPr>
          <a:xfrm>
            <a:off x="857989" y="1546005"/>
            <a:ext cx="7099467" cy="430887"/>
          </a:xfrm>
          <a:prstGeom prst="rect">
            <a:avLst/>
          </a:prstGeom>
          <a:noFill/>
        </p:spPr>
        <p:txBody>
          <a:bodyPr wrap="square">
            <a:spAutoFit/>
          </a:bodyPr>
          <a:lstStyle/>
          <a:p>
            <a:r>
              <a:rPr lang="en-US" sz="2200" dirty="0">
                <a:solidFill>
                  <a:schemeClr val="bg1">
                    <a:lumMod val="65000"/>
                  </a:schemeClr>
                </a:solidFill>
              </a:rPr>
              <a:t>IE is highest while we are working on a project…</a:t>
            </a:r>
          </a:p>
        </p:txBody>
      </p:sp>
      <p:sp>
        <p:nvSpPr>
          <p:cNvPr id="8" name="Rectangle 7">
            <a:extLst>
              <a:ext uri="{FF2B5EF4-FFF2-40B4-BE49-F238E27FC236}">
                <a16:creationId xmlns:a16="http://schemas.microsoft.com/office/drawing/2014/main" id="{DD683584-CA8F-C145-A305-A595581071AE}"/>
              </a:ext>
            </a:extLst>
          </p:cNvPr>
          <p:cNvSpPr/>
          <p:nvPr/>
        </p:nvSpPr>
        <p:spPr>
          <a:xfrm>
            <a:off x="1639928" y="2575352"/>
            <a:ext cx="2800013" cy="1058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3767E35-5ED4-6340-B31F-873877449581}"/>
              </a:ext>
            </a:extLst>
          </p:cNvPr>
          <p:cNvSpPr/>
          <p:nvPr/>
        </p:nvSpPr>
        <p:spPr>
          <a:xfrm>
            <a:off x="1124195" y="2706006"/>
            <a:ext cx="1433758" cy="398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82A9A7-DF98-D04A-B95D-F44F59FFD585}"/>
              </a:ext>
            </a:extLst>
          </p:cNvPr>
          <p:cNvSpPr/>
          <p:nvPr/>
        </p:nvSpPr>
        <p:spPr>
          <a:xfrm>
            <a:off x="933952" y="2627289"/>
            <a:ext cx="4587102" cy="2780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33771A1-72B0-694F-BD8B-859797BB2566}"/>
              </a:ext>
            </a:extLst>
          </p:cNvPr>
          <p:cNvSpPr/>
          <p:nvPr/>
        </p:nvSpPr>
        <p:spPr>
          <a:xfrm>
            <a:off x="1023621" y="2275119"/>
            <a:ext cx="2140311" cy="430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AAABBB63-A453-4640-BD71-B129C6EA2C66}"/>
              </a:ext>
            </a:extLst>
          </p:cNvPr>
          <p:cNvCxnSpPr>
            <a:cxnSpLocks/>
          </p:cNvCxnSpPr>
          <p:nvPr/>
        </p:nvCxnSpPr>
        <p:spPr>
          <a:xfrm flipH="1">
            <a:off x="923049" y="1997413"/>
            <a:ext cx="146771" cy="577939"/>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C349422D-6A23-0049-8157-D278E2053463}"/>
              </a:ext>
            </a:extLst>
          </p:cNvPr>
          <p:cNvGrpSpPr/>
          <p:nvPr/>
        </p:nvGrpSpPr>
        <p:grpSpPr>
          <a:xfrm>
            <a:off x="2939794" y="3434552"/>
            <a:ext cx="2901687" cy="2013908"/>
            <a:chOff x="2939794" y="3434552"/>
            <a:chExt cx="2901687" cy="2013908"/>
          </a:xfrm>
        </p:grpSpPr>
        <p:sp>
          <p:nvSpPr>
            <p:cNvPr id="18" name="Rectangle 17">
              <a:extLst>
                <a:ext uri="{FF2B5EF4-FFF2-40B4-BE49-F238E27FC236}">
                  <a16:creationId xmlns:a16="http://schemas.microsoft.com/office/drawing/2014/main" id="{E4DD2B9D-0776-8248-AE84-1E82F6FACFE0}"/>
                </a:ext>
              </a:extLst>
            </p:cNvPr>
            <p:cNvSpPr/>
            <p:nvPr/>
          </p:nvSpPr>
          <p:spPr>
            <a:xfrm>
              <a:off x="4407723" y="4613424"/>
              <a:ext cx="1433758" cy="398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2DAF73B-3D15-6A44-A0C8-FE2FCE46AD7F}"/>
                </a:ext>
              </a:extLst>
            </p:cNvPr>
            <p:cNvSpPr/>
            <p:nvPr/>
          </p:nvSpPr>
          <p:spPr>
            <a:xfrm>
              <a:off x="3429222" y="3536786"/>
              <a:ext cx="1433758" cy="525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FE71F91-1784-8A48-9331-517075E02BEC}"/>
                </a:ext>
              </a:extLst>
            </p:cNvPr>
            <p:cNvSpPr/>
            <p:nvPr/>
          </p:nvSpPr>
          <p:spPr>
            <a:xfrm rot="19356324">
              <a:off x="3749216" y="4452159"/>
              <a:ext cx="1433758" cy="398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307B050-6D83-D042-9D0B-00EDA428BCD1}"/>
                </a:ext>
              </a:extLst>
            </p:cNvPr>
            <p:cNvSpPr/>
            <p:nvPr/>
          </p:nvSpPr>
          <p:spPr>
            <a:xfrm rot="19356324">
              <a:off x="2939794" y="3434552"/>
              <a:ext cx="1433758" cy="398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3999572-0272-7B46-88ED-7C841D6CDD23}"/>
                </a:ext>
              </a:extLst>
            </p:cNvPr>
            <p:cNvSpPr/>
            <p:nvPr/>
          </p:nvSpPr>
          <p:spPr>
            <a:xfrm>
              <a:off x="2972220" y="4102819"/>
              <a:ext cx="1943723" cy="1345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5DA78DC-F857-6241-A9C4-966D179F3F7C}"/>
              </a:ext>
            </a:extLst>
          </p:cNvPr>
          <p:cNvGrpSpPr/>
          <p:nvPr/>
        </p:nvGrpSpPr>
        <p:grpSpPr>
          <a:xfrm>
            <a:off x="777137" y="4081382"/>
            <a:ext cx="2188962" cy="1366411"/>
            <a:chOff x="777137" y="4081382"/>
            <a:chExt cx="2188962" cy="1366411"/>
          </a:xfrm>
        </p:grpSpPr>
        <p:sp>
          <p:nvSpPr>
            <p:cNvPr id="22" name="Rectangle 21">
              <a:extLst>
                <a:ext uri="{FF2B5EF4-FFF2-40B4-BE49-F238E27FC236}">
                  <a16:creationId xmlns:a16="http://schemas.microsoft.com/office/drawing/2014/main" id="{33C453D8-9BCA-4C40-ADAE-D0912FE17141}"/>
                </a:ext>
              </a:extLst>
            </p:cNvPr>
            <p:cNvSpPr/>
            <p:nvPr/>
          </p:nvSpPr>
          <p:spPr>
            <a:xfrm>
              <a:off x="777137" y="4081382"/>
              <a:ext cx="1673229" cy="1345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F3DEF4E4-AA7A-0846-BCCB-56809C1DD06C}"/>
                </a:ext>
              </a:extLst>
            </p:cNvPr>
            <p:cNvSpPr/>
            <p:nvPr/>
          </p:nvSpPr>
          <p:spPr>
            <a:xfrm>
              <a:off x="1300702" y="5009225"/>
              <a:ext cx="1665397" cy="438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219591BC-024F-1345-86A1-980224588218}"/>
              </a:ext>
            </a:extLst>
          </p:cNvPr>
          <p:cNvGrpSpPr/>
          <p:nvPr/>
        </p:nvGrpSpPr>
        <p:grpSpPr>
          <a:xfrm>
            <a:off x="3450985" y="2601756"/>
            <a:ext cx="6666793" cy="888895"/>
            <a:chOff x="6391068" y="2317114"/>
            <a:chExt cx="4662159" cy="888895"/>
          </a:xfrm>
        </p:grpSpPr>
        <p:sp>
          <p:nvSpPr>
            <p:cNvPr id="13" name="TextBox 12">
              <a:extLst>
                <a:ext uri="{FF2B5EF4-FFF2-40B4-BE49-F238E27FC236}">
                  <a16:creationId xmlns:a16="http://schemas.microsoft.com/office/drawing/2014/main" id="{4C6B2C36-2621-B148-B9BA-18C87B18D97B}"/>
                </a:ext>
              </a:extLst>
            </p:cNvPr>
            <p:cNvSpPr txBox="1"/>
            <p:nvPr/>
          </p:nvSpPr>
          <p:spPr>
            <a:xfrm>
              <a:off x="6427885" y="2543110"/>
              <a:ext cx="4625342" cy="430887"/>
            </a:xfrm>
            <a:prstGeom prst="rect">
              <a:avLst/>
            </a:prstGeom>
            <a:noFill/>
          </p:spPr>
          <p:txBody>
            <a:bodyPr wrap="square">
              <a:spAutoFit/>
            </a:bodyPr>
            <a:lstStyle/>
            <a:p>
              <a:pPr algn="r"/>
              <a:r>
                <a:rPr lang="en-US" sz="2200" dirty="0">
                  <a:solidFill>
                    <a:schemeClr val="bg1">
                      <a:lumMod val="65000"/>
                    </a:schemeClr>
                  </a:solidFill>
                </a:rPr>
                <a:t>…and declines quickly as we move on to new things...</a:t>
              </a:r>
            </a:p>
          </p:txBody>
        </p:sp>
        <p:sp>
          <p:nvSpPr>
            <p:cNvPr id="31" name="Right Brace 30">
              <a:extLst>
                <a:ext uri="{FF2B5EF4-FFF2-40B4-BE49-F238E27FC236}">
                  <a16:creationId xmlns:a16="http://schemas.microsoft.com/office/drawing/2014/main" id="{CECB8240-0E14-7F42-BDAB-D7CAE8703DBF}"/>
                </a:ext>
              </a:extLst>
            </p:cNvPr>
            <p:cNvSpPr/>
            <p:nvPr/>
          </p:nvSpPr>
          <p:spPr>
            <a:xfrm>
              <a:off x="6391068" y="2317114"/>
              <a:ext cx="215712" cy="888895"/>
            </a:xfrm>
            <a:prstGeom prst="rightBrace">
              <a:avLst>
                <a:gd name="adj1" fmla="val 0"/>
                <a:gd name="adj2"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CE72D39B-A40D-BD45-88C9-AB42EC550066}"/>
              </a:ext>
            </a:extLst>
          </p:cNvPr>
          <p:cNvGrpSpPr/>
          <p:nvPr/>
        </p:nvGrpSpPr>
        <p:grpSpPr>
          <a:xfrm>
            <a:off x="5124602" y="3594984"/>
            <a:ext cx="4729685" cy="1708367"/>
            <a:chOff x="7002036" y="3515401"/>
            <a:chExt cx="4729685" cy="1708367"/>
          </a:xfrm>
        </p:grpSpPr>
        <p:sp>
          <p:nvSpPr>
            <p:cNvPr id="15" name="TextBox 14">
              <a:extLst>
                <a:ext uri="{FF2B5EF4-FFF2-40B4-BE49-F238E27FC236}">
                  <a16:creationId xmlns:a16="http://schemas.microsoft.com/office/drawing/2014/main" id="{E7E7B80A-A75E-1A45-B62F-C6D75BCED196}"/>
                </a:ext>
              </a:extLst>
            </p:cNvPr>
            <p:cNvSpPr txBox="1"/>
            <p:nvPr/>
          </p:nvSpPr>
          <p:spPr>
            <a:xfrm>
              <a:off x="7148945" y="4139054"/>
              <a:ext cx="4582776" cy="430887"/>
            </a:xfrm>
            <a:prstGeom prst="rect">
              <a:avLst/>
            </a:prstGeom>
            <a:noFill/>
          </p:spPr>
          <p:txBody>
            <a:bodyPr wrap="square">
              <a:spAutoFit/>
            </a:bodyPr>
            <a:lstStyle/>
            <a:p>
              <a:pPr algn="r"/>
              <a:r>
                <a:rPr lang="en-US" sz="2200" dirty="0">
                  <a:solidFill>
                    <a:schemeClr val="bg1">
                      <a:lumMod val="65000"/>
                    </a:schemeClr>
                  </a:solidFill>
                </a:rPr>
                <a:t>…until it is eventually lost completely.</a:t>
              </a:r>
            </a:p>
          </p:txBody>
        </p:sp>
        <p:sp>
          <p:nvSpPr>
            <p:cNvPr id="33" name="Right Brace 32">
              <a:extLst>
                <a:ext uri="{FF2B5EF4-FFF2-40B4-BE49-F238E27FC236}">
                  <a16:creationId xmlns:a16="http://schemas.microsoft.com/office/drawing/2014/main" id="{AFC93DAB-9937-5041-B2CD-F9CF1E8666F4}"/>
                </a:ext>
              </a:extLst>
            </p:cNvPr>
            <p:cNvSpPr/>
            <p:nvPr/>
          </p:nvSpPr>
          <p:spPr>
            <a:xfrm>
              <a:off x="7002036" y="3515401"/>
              <a:ext cx="304659" cy="1708367"/>
            </a:xfrm>
            <a:prstGeom prst="rightBrace">
              <a:avLst>
                <a:gd name="adj1" fmla="val 0"/>
                <a:gd name="adj2"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27176573-DFB0-F94A-93D6-E3B0A39D7CE2}"/>
              </a:ext>
            </a:extLst>
          </p:cNvPr>
          <p:cNvSpPr txBox="1"/>
          <p:nvPr/>
        </p:nvSpPr>
        <p:spPr>
          <a:xfrm>
            <a:off x="5479808" y="78349"/>
            <a:ext cx="6289588" cy="707886"/>
          </a:xfrm>
          <a:prstGeom prst="rect">
            <a:avLst/>
          </a:prstGeom>
          <a:noFill/>
        </p:spPr>
        <p:txBody>
          <a:bodyPr wrap="square">
            <a:spAutoFit/>
          </a:bodyPr>
          <a:lstStyle/>
          <a:p>
            <a:pPr algn="ctr"/>
            <a:r>
              <a:rPr lang="en-US" sz="4000" dirty="0">
                <a:solidFill>
                  <a:srgbClr val="002060"/>
                </a:solidFill>
                <a:latin typeface="American Typewriter" panose="02090604020004020304" pitchFamily="18" charset="77"/>
              </a:rPr>
              <a:t>“Information Entropy”</a:t>
            </a:r>
          </a:p>
        </p:txBody>
      </p:sp>
    </p:spTree>
    <p:extLst>
      <p:ext uri="{BB962C8B-B14F-4D97-AF65-F5344CB8AC3E}">
        <p14:creationId xmlns:p14="http://schemas.microsoft.com/office/powerpoint/2010/main" val="275616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grpId="0" nodeType="afterEffect">
                                  <p:stCondLst>
                                    <p:cond delay="20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0-#ppt_w/2"/>
                                          </p:val>
                                        </p:tav>
                                        <p:tav tm="100000">
                                          <p:val>
                                            <p:strVal val="#ppt_x"/>
                                          </p:val>
                                        </p:tav>
                                      </p:tavLst>
                                    </p:anim>
                                    <p:anim calcmode="lin" valueType="num">
                                      <p:cBhvr additive="base">
                                        <p:cTn id="11"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grpId="0" nodeType="clickEffect">
                                  <p:stCondLst>
                                    <p:cond delay="0"/>
                                  </p:stCondLst>
                                  <p:childTnLst>
                                    <p:animEffect transition="out" filter="dissolv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9" presetClass="exit" presetSubtype="0" fill="hold" grpId="0" nodeType="withEffect">
                                  <p:stCondLst>
                                    <p:cond delay="0"/>
                                  </p:stCondLst>
                                  <p:childTnLst>
                                    <p:animEffect transition="out" filter="dissolv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24"/>
                                        </p:tgtEl>
                                      </p:cBhvr>
                                    </p:animEffect>
                                    <p:set>
                                      <p:cBhvr>
                                        <p:cTn id="33" dur="1" fill="hold">
                                          <p:stCondLst>
                                            <p:cond delay="499"/>
                                          </p:stCondLst>
                                        </p:cTn>
                                        <p:tgtEl>
                                          <p:spTgt spid="2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dissolv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8" grpId="0" animBg="1"/>
      <p:bldP spid="16" grpId="0" animBg="1"/>
      <p:bldP spid="17" grpId="0" animBg="1"/>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4374</TotalTime>
  <Words>1292</Words>
  <Application>Microsoft Macintosh PowerPoint</Application>
  <PresentationFormat>Widescreen</PresentationFormat>
  <Paragraphs>243</Paragraphs>
  <Slides>46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American Typewriter</vt:lpstr>
      <vt:lpstr>Arial</vt:lpstr>
      <vt:lpstr>Arial</vt:lpstr>
      <vt:lpstr>Calibri</vt:lpstr>
      <vt:lpstr>Calibri Light</vt:lpstr>
      <vt:lpstr>Corbel</vt:lpstr>
      <vt:lpstr>Courier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Bruna, Emilio M.</dc:creator>
  <cp:lastModifiedBy>Bruna, Emilio M.</cp:lastModifiedBy>
  <cp:revision>51</cp:revision>
  <dcterms:created xsi:type="dcterms:W3CDTF">2019-02-04T02:11:02Z</dcterms:created>
  <dcterms:modified xsi:type="dcterms:W3CDTF">2022-02-21T19:56:37Z</dcterms:modified>
</cp:coreProperties>
</file>